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
  </p:notesMasterIdLst>
  <p:sldIdLst>
    <p:sldId id="256" r:id="rId2"/>
  </p:sldIdLst>
  <p:sldSz cx="30279975" cy="42808525"/>
  <p:notesSz cx="6858000" cy="9144000"/>
  <p:defaultTextStyle>
    <a:defPPr>
      <a:defRPr lang="ja-JP"/>
    </a:defPPr>
    <a:lvl1pPr marL="0" algn="l" defTabSz="3850147" rtl="0" eaLnBrk="1" latinLnBrk="0" hangingPunct="1">
      <a:defRPr kumimoji="1" sz="7600" kern="1200">
        <a:solidFill>
          <a:schemeClr val="tx1"/>
        </a:solidFill>
        <a:latin typeface="+mn-lt"/>
        <a:ea typeface="+mn-ea"/>
        <a:cs typeface="+mn-cs"/>
      </a:defRPr>
    </a:lvl1pPr>
    <a:lvl2pPr marL="1925073" algn="l" defTabSz="3850147" rtl="0" eaLnBrk="1" latinLnBrk="0" hangingPunct="1">
      <a:defRPr kumimoji="1" sz="7600" kern="1200">
        <a:solidFill>
          <a:schemeClr val="tx1"/>
        </a:solidFill>
        <a:latin typeface="+mn-lt"/>
        <a:ea typeface="+mn-ea"/>
        <a:cs typeface="+mn-cs"/>
      </a:defRPr>
    </a:lvl2pPr>
    <a:lvl3pPr marL="3850147" algn="l" defTabSz="3850147" rtl="0" eaLnBrk="1" latinLnBrk="0" hangingPunct="1">
      <a:defRPr kumimoji="1" sz="7600" kern="1200">
        <a:solidFill>
          <a:schemeClr val="tx1"/>
        </a:solidFill>
        <a:latin typeface="+mn-lt"/>
        <a:ea typeface="+mn-ea"/>
        <a:cs typeface="+mn-cs"/>
      </a:defRPr>
    </a:lvl3pPr>
    <a:lvl4pPr marL="5775220" algn="l" defTabSz="3850147" rtl="0" eaLnBrk="1" latinLnBrk="0" hangingPunct="1">
      <a:defRPr kumimoji="1" sz="7600" kern="1200">
        <a:solidFill>
          <a:schemeClr val="tx1"/>
        </a:solidFill>
        <a:latin typeface="+mn-lt"/>
        <a:ea typeface="+mn-ea"/>
        <a:cs typeface="+mn-cs"/>
      </a:defRPr>
    </a:lvl4pPr>
    <a:lvl5pPr marL="7700293" algn="l" defTabSz="3850147" rtl="0" eaLnBrk="1" latinLnBrk="0" hangingPunct="1">
      <a:defRPr kumimoji="1" sz="7600" kern="1200">
        <a:solidFill>
          <a:schemeClr val="tx1"/>
        </a:solidFill>
        <a:latin typeface="+mn-lt"/>
        <a:ea typeface="+mn-ea"/>
        <a:cs typeface="+mn-cs"/>
      </a:defRPr>
    </a:lvl5pPr>
    <a:lvl6pPr marL="9625367" algn="l" defTabSz="3850147" rtl="0" eaLnBrk="1" latinLnBrk="0" hangingPunct="1">
      <a:defRPr kumimoji="1" sz="7600" kern="1200">
        <a:solidFill>
          <a:schemeClr val="tx1"/>
        </a:solidFill>
        <a:latin typeface="+mn-lt"/>
        <a:ea typeface="+mn-ea"/>
        <a:cs typeface="+mn-cs"/>
      </a:defRPr>
    </a:lvl6pPr>
    <a:lvl7pPr marL="11550440" algn="l" defTabSz="3850147" rtl="0" eaLnBrk="1" latinLnBrk="0" hangingPunct="1">
      <a:defRPr kumimoji="1" sz="7600" kern="1200">
        <a:solidFill>
          <a:schemeClr val="tx1"/>
        </a:solidFill>
        <a:latin typeface="+mn-lt"/>
        <a:ea typeface="+mn-ea"/>
        <a:cs typeface="+mn-cs"/>
      </a:defRPr>
    </a:lvl7pPr>
    <a:lvl8pPr marL="13475514" algn="l" defTabSz="3850147" rtl="0" eaLnBrk="1" latinLnBrk="0" hangingPunct="1">
      <a:defRPr kumimoji="1" sz="7600" kern="1200">
        <a:solidFill>
          <a:schemeClr val="tx1"/>
        </a:solidFill>
        <a:latin typeface="+mn-lt"/>
        <a:ea typeface="+mn-ea"/>
        <a:cs typeface="+mn-cs"/>
      </a:defRPr>
    </a:lvl8pPr>
    <a:lvl9pPr marL="15400587" algn="l" defTabSz="3850147" rtl="0" eaLnBrk="1" latinLnBrk="0" hangingPunct="1">
      <a:defRPr kumimoji="1" sz="7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6">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7E4BD"/>
    <a:srgbClr val="C00000"/>
    <a:srgbClr val="FF3300"/>
    <a:srgbClr val="FFCCFF"/>
    <a:srgbClr val="FFEBFF"/>
    <a:srgbClr val="0033CC"/>
    <a:srgbClr val="F0FFCD"/>
    <a:srgbClr val="F9FFEB"/>
    <a:srgbClr val="FF6699"/>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781" autoAdjust="0"/>
    <p:restoredTop sz="81232" autoAdjust="0"/>
  </p:normalViewPr>
  <p:slideViewPr>
    <p:cSldViewPr>
      <p:cViewPr>
        <p:scale>
          <a:sx n="33" d="100"/>
          <a:sy n="33" d="100"/>
        </p:scale>
        <p:origin x="3378" y="24"/>
      </p:cViewPr>
      <p:guideLst>
        <p:guide orient="horz" pos="13486"/>
        <p:guide pos="9537"/>
      </p:guideLst>
    </p:cSldViewPr>
  </p:slideViewPr>
  <p:outlineViewPr>
    <p:cViewPr>
      <p:scale>
        <a:sx n="33" d="100"/>
        <a:sy n="33" d="100"/>
      </p:scale>
      <p:origin x="0" y="0"/>
    </p:cViewPr>
  </p:outlin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D3B9CA-B2F0-4DB0-ADED-5CB0720DE385}" type="datetimeFigureOut">
              <a:rPr kumimoji="1" lang="ja-JP" altLang="en-US" smtClean="0"/>
              <a:pPr/>
              <a:t>2017/1/5</a:t>
            </a:fld>
            <a:endParaRPr kumimoji="1" lang="ja-JP" altLang="en-US" dirty="0"/>
          </a:p>
        </p:txBody>
      </p:sp>
      <p:sp>
        <p:nvSpPr>
          <p:cNvPr id="4" name="スライド イメージ プレースホルダ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1F1080-13EE-4507-864C-81D08454E470}" type="slidenum">
              <a:rPr kumimoji="1" lang="ja-JP" altLang="en-US" smtClean="0"/>
              <a:pPr/>
              <a:t>‹#›</a:t>
            </a:fld>
            <a:endParaRPr kumimoji="1" lang="ja-JP" altLang="en-US" dirty="0"/>
          </a:p>
        </p:txBody>
      </p:sp>
    </p:spTree>
    <p:extLst>
      <p:ext uri="{BB962C8B-B14F-4D97-AF65-F5344CB8AC3E}">
        <p14:creationId xmlns:p14="http://schemas.microsoft.com/office/powerpoint/2010/main" val="6742634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・写真を更新</a:t>
            </a:r>
            <a:endParaRPr kumimoji="1" lang="en-US" altLang="ja-JP" dirty="0"/>
          </a:p>
          <a:p>
            <a:r>
              <a:rPr kumimoji="1" lang="ja-JP" altLang="en-US" dirty="0"/>
              <a:t>・研究内容</a:t>
            </a:r>
            <a:endParaRPr kumimoji="1" lang="en-US" altLang="ja-JP" dirty="0"/>
          </a:p>
          <a:p>
            <a:r>
              <a:rPr kumimoji="1" lang="ja-JP" altLang="en-US" dirty="0"/>
              <a:t>　・並列アルゴリズム</a:t>
            </a:r>
            <a:endParaRPr kumimoji="1" lang="en-US" altLang="ja-JP" dirty="0"/>
          </a:p>
          <a:p>
            <a:r>
              <a:rPr kumimoji="1" lang="ja-JP" altLang="en-US" dirty="0"/>
              <a:t>　・ファイルシステム</a:t>
            </a:r>
            <a:endParaRPr kumimoji="1" lang="en-US" altLang="ja-JP" dirty="0"/>
          </a:p>
          <a:p>
            <a:r>
              <a:rPr kumimoji="1" lang="ja-JP" altLang="en-US" dirty="0"/>
              <a:t>　・タスク並列処理系</a:t>
            </a:r>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5B1F1080-13EE-4507-864C-81D08454E470}" type="slidenum">
              <a:rPr kumimoji="1" lang="ja-JP" altLang="en-US" smtClean="0"/>
              <a:pPr/>
              <a:t>1</a:t>
            </a:fld>
            <a:endParaRPr kumimoji="1" lang="ja-JP" altLang="en-US" dirty="0"/>
          </a:p>
        </p:txBody>
      </p:sp>
    </p:spTree>
    <p:extLst>
      <p:ext uri="{BB962C8B-B14F-4D97-AF65-F5344CB8AC3E}">
        <p14:creationId xmlns:p14="http://schemas.microsoft.com/office/powerpoint/2010/main" val="360945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2270998" y="13298411"/>
            <a:ext cx="25737979" cy="9176087"/>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4541996" y="24258164"/>
            <a:ext cx="21195983" cy="10939956"/>
          </a:xfrm>
        </p:spPr>
        <p:txBody>
          <a:bodyPr/>
          <a:lstStyle>
            <a:lvl1pPr marL="0" indent="0" algn="ctr">
              <a:buNone/>
              <a:defRPr>
                <a:solidFill>
                  <a:schemeClr val="tx1">
                    <a:tint val="75000"/>
                  </a:schemeClr>
                </a:solidFill>
              </a:defRPr>
            </a:lvl1pPr>
            <a:lvl2pPr marL="2086982" indent="0" algn="ctr">
              <a:buNone/>
              <a:defRPr>
                <a:solidFill>
                  <a:schemeClr val="tx1">
                    <a:tint val="75000"/>
                  </a:schemeClr>
                </a:solidFill>
              </a:defRPr>
            </a:lvl2pPr>
            <a:lvl3pPr marL="4173978" indent="0" algn="ctr">
              <a:buNone/>
              <a:defRPr>
                <a:solidFill>
                  <a:schemeClr val="tx1">
                    <a:tint val="75000"/>
                  </a:schemeClr>
                </a:solidFill>
              </a:defRPr>
            </a:lvl3pPr>
            <a:lvl4pPr marL="6260960" indent="0" algn="ctr">
              <a:buNone/>
              <a:defRPr>
                <a:solidFill>
                  <a:schemeClr val="tx1">
                    <a:tint val="75000"/>
                  </a:schemeClr>
                </a:solidFill>
              </a:defRPr>
            </a:lvl4pPr>
            <a:lvl5pPr marL="8347942" indent="0" algn="ctr">
              <a:buNone/>
              <a:defRPr>
                <a:solidFill>
                  <a:schemeClr val="tx1">
                    <a:tint val="75000"/>
                  </a:schemeClr>
                </a:solidFill>
              </a:defRPr>
            </a:lvl5pPr>
            <a:lvl6pPr marL="10434938" indent="0" algn="ctr">
              <a:buNone/>
              <a:defRPr>
                <a:solidFill>
                  <a:schemeClr val="tx1">
                    <a:tint val="75000"/>
                  </a:schemeClr>
                </a:solidFill>
              </a:defRPr>
            </a:lvl6pPr>
            <a:lvl7pPr marL="12521920" indent="0" algn="ctr">
              <a:buNone/>
              <a:defRPr>
                <a:solidFill>
                  <a:schemeClr val="tx1">
                    <a:tint val="75000"/>
                  </a:schemeClr>
                </a:solidFill>
              </a:defRPr>
            </a:lvl7pPr>
            <a:lvl8pPr marL="14608902" indent="0" algn="ctr">
              <a:buNone/>
              <a:defRPr>
                <a:solidFill>
                  <a:schemeClr val="tx1">
                    <a:tint val="75000"/>
                  </a:schemeClr>
                </a:solidFill>
              </a:defRPr>
            </a:lvl8pPr>
            <a:lvl9pPr marL="16695898"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9DE2442D-9EE1-451A-8E8A-46A8395ACFE7}" type="datetimeFigureOut">
              <a:rPr kumimoji="1" lang="ja-JP" altLang="en-US" smtClean="0"/>
              <a:pPr/>
              <a:t>2017/1/5</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9DE2442D-9EE1-451A-8E8A-46A8395ACFE7}" type="datetimeFigureOut">
              <a:rPr kumimoji="1" lang="ja-JP" altLang="en-US" smtClean="0"/>
              <a:pPr/>
              <a:t>2017/1/5</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2698227" y="10702131"/>
            <a:ext cx="22557528" cy="227995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5015133" y="10702131"/>
            <a:ext cx="67178439" cy="227995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9DE2442D-9EE1-451A-8E8A-46A8395ACFE7}" type="datetimeFigureOut">
              <a:rPr kumimoji="1" lang="ja-JP" altLang="en-US" smtClean="0"/>
              <a:pPr/>
              <a:t>2017/1/5</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9DE2442D-9EE1-451A-8E8A-46A8395ACFE7}" type="datetimeFigureOut">
              <a:rPr kumimoji="1" lang="ja-JP" altLang="en-US" smtClean="0"/>
              <a:pPr/>
              <a:t>2017/1/5</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2391909" y="27508463"/>
            <a:ext cx="25737979" cy="8502249"/>
          </a:xfrm>
        </p:spPr>
        <p:txBody>
          <a:bodyPr anchor="t"/>
          <a:lstStyle>
            <a:lvl1pPr algn="l">
              <a:defRPr sz="183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2391909" y="18144082"/>
            <a:ext cx="25737979" cy="9364362"/>
          </a:xfrm>
        </p:spPr>
        <p:txBody>
          <a:bodyPr anchor="b"/>
          <a:lstStyle>
            <a:lvl1pPr marL="0" indent="0">
              <a:buNone/>
              <a:defRPr sz="9100">
                <a:solidFill>
                  <a:schemeClr val="tx1">
                    <a:tint val="75000"/>
                  </a:schemeClr>
                </a:solidFill>
              </a:defRPr>
            </a:lvl1pPr>
            <a:lvl2pPr marL="2086982" indent="0">
              <a:buNone/>
              <a:defRPr sz="8200">
                <a:solidFill>
                  <a:schemeClr val="tx1">
                    <a:tint val="75000"/>
                  </a:schemeClr>
                </a:solidFill>
              </a:defRPr>
            </a:lvl2pPr>
            <a:lvl3pPr marL="4173978" indent="0">
              <a:buNone/>
              <a:defRPr sz="7300">
                <a:solidFill>
                  <a:schemeClr val="tx1">
                    <a:tint val="75000"/>
                  </a:schemeClr>
                </a:solidFill>
              </a:defRPr>
            </a:lvl3pPr>
            <a:lvl4pPr marL="6260960" indent="0">
              <a:buNone/>
              <a:defRPr sz="6400">
                <a:solidFill>
                  <a:schemeClr val="tx1">
                    <a:tint val="75000"/>
                  </a:schemeClr>
                </a:solidFill>
              </a:defRPr>
            </a:lvl4pPr>
            <a:lvl5pPr marL="8347942" indent="0">
              <a:buNone/>
              <a:defRPr sz="6400">
                <a:solidFill>
                  <a:schemeClr val="tx1">
                    <a:tint val="75000"/>
                  </a:schemeClr>
                </a:solidFill>
              </a:defRPr>
            </a:lvl5pPr>
            <a:lvl6pPr marL="10434938" indent="0">
              <a:buNone/>
              <a:defRPr sz="6400">
                <a:solidFill>
                  <a:schemeClr val="tx1">
                    <a:tint val="75000"/>
                  </a:schemeClr>
                </a:solidFill>
              </a:defRPr>
            </a:lvl6pPr>
            <a:lvl7pPr marL="12521920" indent="0">
              <a:buNone/>
              <a:defRPr sz="6400">
                <a:solidFill>
                  <a:schemeClr val="tx1">
                    <a:tint val="75000"/>
                  </a:schemeClr>
                </a:solidFill>
              </a:defRPr>
            </a:lvl7pPr>
            <a:lvl8pPr marL="14608902" indent="0">
              <a:buNone/>
              <a:defRPr sz="6400">
                <a:solidFill>
                  <a:schemeClr val="tx1">
                    <a:tint val="75000"/>
                  </a:schemeClr>
                </a:solidFill>
              </a:defRPr>
            </a:lvl8pPr>
            <a:lvl9pPr marL="16695898" indent="0">
              <a:buNone/>
              <a:defRPr sz="6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9DE2442D-9EE1-451A-8E8A-46A8395ACFE7}" type="datetimeFigureOut">
              <a:rPr kumimoji="1" lang="ja-JP" altLang="en-US" smtClean="0"/>
              <a:pPr/>
              <a:t>2017/1/5</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5015133" y="62349824"/>
            <a:ext cx="44867985" cy="176347340"/>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50387773" y="62349824"/>
            <a:ext cx="44867982" cy="176347340"/>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9DE2442D-9EE1-451A-8E8A-46A8395ACFE7}" type="datetimeFigureOut">
              <a:rPr kumimoji="1" lang="ja-JP" altLang="en-US" smtClean="0"/>
              <a:pPr/>
              <a:t>2017/1/5</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513999" y="1714326"/>
            <a:ext cx="27251978" cy="7134754"/>
          </a:xfrm>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1513999" y="9582375"/>
            <a:ext cx="13378914" cy="3993477"/>
          </a:xfrm>
        </p:spPr>
        <p:txBody>
          <a:bodyPr anchor="b"/>
          <a:lstStyle>
            <a:lvl1pPr marL="0" indent="0">
              <a:buNone/>
              <a:defRPr sz="11000" b="1"/>
            </a:lvl1pPr>
            <a:lvl2pPr marL="2086982" indent="0">
              <a:buNone/>
              <a:defRPr sz="9100" b="1"/>
            </a:lvl2pPr>
            <a:lvl3pPr marL="4173978" indent="0">
              <a:buNone/>
              <a:defRPr sz="8200" b="1"/>
            </a:lvl3pPr>
            <a:lvl4pPr marL="6260960" indent="0">
              <a:buNone/>
              <a:defRPr sz="7300" b="1"/>
            </a:lvl4pPr>
            <a:lvl5pPr marL="8347942" indent="0">
              <a:buNone/>
              <a:defRPr sz="7300" b="1"/>
            </a:lvl5pPr>
            <a:lvl6pPr marL="10434938" indent="0">
              <a:buNone/>
              <a:defRPr sz="7300" b="1"/>
            </a:lvl6pPr>
            <a:lvl7pPr marL="12521920" indent="0">
              <a:buNone/>
              <a:defRPr sz="7300" b="1"/>
            </a:lvl7pPr>
            <a:lvl8pPr marL="14608902" indent="0">
              <a:buNone/>
              <a:defRPr sz="7300" b="1"/>
            </a:lvl8pPr>
            <a:lvl9pPr marL="16695898" indent="0">
              <a:buNone/>
              <a:defRPr sz="73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1513999" y="13575852"/>
            <a:ext cx="13378914"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15381808" y="9582375"/>
            <a:ext cx="13384170" cy="3993477"/>
          </a:xfrm>
        </p:spPr>
        <p:txBody>
          <a:bodyPr anchor="b"/>
          <a:lstStyle>
            <a:lvl1pPr marL="0" indent="0">
              <a:buNone/>
              <a:defRPr sz="11000" b="1"/>
            </a:lvl1pPr>
            <a:lvl2pPr marL="2086982" indent="0">
              <a:buNone/>
              <a:defRPr sz="9100" b="1"/>
            </a:lvl2pPr>
            <a:lvl3pPr marL="4173978" indent="0">
              <a:buNone/>
              <a:defRPr sz="8200" b="1"/>
            </a:lvl3pPr>
            <a:lvl4pPr marL="6260960" indent="0">
              <a:buNone/>
              <a:defRPr sz="7300" b="1"/>
            </a:lvl4pPr>
            <a:lvl5pPr marL="8347942" indent="0">
              <a:buNone/>
              <a:defRPr sz="7300" b="1"/>
            </a:lvl5pPr>
            <a:lvl6pPr marL="10434938" indent="0">
              <a:buNone/>
              <a:defRPr sz="7300" b="1"/>
            </a:lvl6pPr>
            <a:lvl7pPr marL="12521920" indent="0">
              <a:buNone/>
              <a:defRPr sz="7300" b="1"/>
            </a:lvl7pPr>
            <a:lvl8pPr marL="14608902" indent="0">
              <a:buNone/>
              <a:defRPr sz="7300" b="1"/>
            </a:lvl8pPr>
            <a:lvl9pPr marL="16695898" indent="0">
              <a:buNone/>
              <a:defRPr sz="73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15381808" y="13575852"/>
            <a:ext cx="13384170"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9DE2442D-9EE1-451A-8E8A-46A8395ACFE7}" type="datetimeFigureOut">
              <a:rPr kumimoji="1" lang="ja-JP" altLang="en-US" smtClean="0"/>
              <a:pPr/>
              <a:t>2017/1/5</a:t>
            </a:fld>
            <a:endParaRPr kumimoji="1" lang="ja-JP" altLang="en-US" dirty="0"/>
          </a:p>
        </p:txBody>
      </p:sp>
      <p:sp>
        <p:nvSpPr>
          <p:cNvPr id="8" name="フッター プレースホルダ 7"/>
          <p:cNvSpPr>
            <a:spLocks noGrp="1"/>
          </p:cNvSpPr>
          <p:nvPr>
            <p:ph type="ftr" sz="quarter" idx="11"/>
          </p:nvPr>
        </p:nvSpPr>
        <p:spPr/>
        <p:txBody>
          <a:bodyPr/>
          <a:lstStyle/>
          <a:p>
            <a:endParaRPr kumimoji="1" lang="ja-JP" altLang="en-US" dirty="0"/>
          </a:p>
        </p:txBody>
      </p:sp>
      <p:sp>
        <p:nvSpPr>
          <p:cNvPr id="9" name="スライド番号プレースホルダ 8"/>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9DE2442D-9EE1-451A-8E8A-46A8395ACFE7}" type="datetimeFigureOut">
              <a:rPr kumimoji="1" lang="ja-JP" altLang="en-US" smtClean="0"/>
              <a:pPr/>
              <a:t>2017/1/5</a:t>
            </a:fld>
            <a:endParaRPr kumimoji="1" lang="ja-JP" altLang="en-US" dirty="0"/>
          </a:p>
        </p:txBody>
      </p:sp>
      <p:sp>
        <p:nvSpPr>
          <p:cNvPr id="4" name="フッター プレースホルダ 3"/>
          <p:cNvSpPr>
            <a:spLocks noGrp="1"/>
          </p:cNvSpPr>
          <p:nvPr>
            <p:ph type="ftr" sz="quarter" idx="11"/>
          </p:nvPr>
        </p:nvSpPr>
        <p:spPr/>
        <p:txBody>
          <a:bodyPr/>
          <a:lstStyle/>
          <a:p>
            <a:endParaRPr kumimoji="1" lang="ja-JP" altLang="en-US" dirty="0"/>
          </a:p>
        </p:txBody>
      </p:sp>
      <p:sp>
        <p:nvSpPr>
          <p:cNvPr id="5" name="スライド番号プレースホルダ 4"/>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9DE2442D-9EE1-451A-8E8A-46A8395ACFE7}" type="datetimeFigureOut">
              <a:rPr kumimoji="1" lang="ja-JP" altLang="en-US" smtClean="0"/>
              <a:pPr/>
              <a:t>2017/1/5</a:t>
            </a:fld>
            <a:endParaRPr kumimoji="1" lang="ja-JP" altLang="en-US" dirty="0"/>
          </a:p>
        </p:txBody>
      </p:sp>
      <p:sp>
        <p:nvSpPr>
          <p:cNvPr id="3" name="フッター プレースホルダ 2"/>
          <p:cNvSpPr>
            <a:spLocks noGrp="1"/>
          </p:cNvSpPr>
          <p:nvPr>
            <p:ph type="ftr" sz="quarter" idx="11"/>
          </p:nvPr>
        </p:nvSpPr>
        <p:spPr/>
        <p:txBody>
          <a:bodyPr/>
          <a:lstStyle/>
          <a:p>
            <a:endParaRPr kumimoji="1" lang="ja-JP" altLang="en-US" dirty="0"/>
          </a:p>
        </p:txBody>
      </p:sp>
      <p:sp>
        <p:nvSpPr>
          <p:cNvPr id="4" name="スライド番号プレースホルダ 3"/>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514010" y="1704413"/>
            <a:ext cx="9961903" cy="7253667"/>
          </a:xfrm>
        </p:spPr>
        <p:txBody>
          <a:bodyPr anchor="b"/>
          <a:lstStyle>
            <a:lvl1pPr algn="l">
              <a:defRPr sz="9100" b="1"/>
            </a:lvl1pPr>
          </a:lstStyle>
          <a:p>
            <a:r>
              <a:rPr kumimoji="1" lang="ja-JP" altLang="en-US"/>
              <a:t>マスタ タイトルの書式設定</a:t>
            </a:r>
          </a:p>
        </p:txBody>
      </p:sp>
      <p:sp>
        <p:nvSpPr>
          <p:cNvPr id="3" name="コンテンツ プレースホルダ 2"/>
          <p:cNvSpPr>
            <a:spLocks noGrp="1"/>
          </p:cNvSpPr>
          <p:nvPr>
            <p:ph idx="1"/>
          </p:nvPr>
        </p:nvSpPr>
        <p:spPr>
          <a:xfrm>
            <a:off x="11838629" y="1704429"/>
            <a:ext cx="16927347" cy="36535890"/>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1514010" y="8958102"/>
            <a:ext cx="9961903" cy="29282223"/>
          </a:xfrm>
        </p:spPr>
        <p:txBody>
          <a:bodyPr/>
          <a:lstStyle>
            <a:lvl1pPr marL="0" indent="0">
              <a:buNone/>
              <a:defRPr sz="6400"/>
            </a:lvl1pPr>
            <a:lvl2pPr marL="2086982" indent="0">
              <a:buNone/>
              <a:defRPr sz="5500"/>
            </a:lvl2pPr>
            <a:lvl3pPr marL="4173978" indent="0">
              <a:buNone/>
              <a:defRPr sz="4600"/>
            </a:lvl3pPr>
            <a:lvl4pPr marL="6260960" indent="0">
              <a:buNone/>
              <a:defRPr sz="4100"/>
            </a:lvl4pPr>
            <a:lvl5pPr marL="8347942" indent="0">
              <a:buNone/>
              <a:defRPr sz="4100"/>
            </a:lvl5pPr>
            <a:lvl6pPr marL="10434938" indent="0">
              <a:buNone/>
              <a:defRPr sz="4100"/>
            </a:lvl6pPr>
            <a:lvl7pPr marL="12521920" indent="0">
              <a:buNone/>
              <a:defRPr sz="4100"/>
            </a:lvl7pPr>
            <a:lvl8pPr marL="14608902" indent="0">
              <a:buNone/>
              <a:defRPr sz="4100"/>
            </a:lvl8pPr>
            <a:lvl9pPr marL="16695898" indent="0">
              <a:buNone/>
              <a:defRPr sz="41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9DE2442D-9EE1-451A-8E8A-46A8395ACFE7}" type="datetimeFigureOut">
              <a:rPr kumimoji="1" lang="ja-JP" altLang="en-US" smtClean="0"/>
              <a:pPr/>
              <a:t>2017/1/5</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5935087" y="29965968"/>
            <a:ext cx="18167985" cy="3537652"/>
          </a:xfrm>
        </p:spPr>
        <p:txBody>
          <a:bodyPr anchor="b"/>
          <a:lstStyle>
            <a:lvl1pPr algn="l">
              <a:defRPr sz="9100" b="1"/>
            </a:lvl1pPr>
          </a:lstStyle>
          <a:p>
            <a:r>
              <a:rPr kumimoji="1" lang="ja-JP" altLang="en-US"/>
              <a:t>マスタ タイトルの書式設定</a:t>
            </a:r>
          </a:p>
        </p:txBody>
      </p:sp>
      <p:sp>
        <p:nvSpPr>
          <p:cNvPr id="3" name="図プレースホルダ 2"/>
          <p:cNvSpPr>
            <a:spLocks noGrp="1"/>
          </p:cNvSpPr>
          <p:nvPr>
            <p:ph type="pic" idx="1"/>
          </p:nvPr>
        </p:nvSpPr>
        <p:spPr>
          <a:xfrm>
            <a:off x="5935087" y="3825021"/>
            <a:ext cx="18167985" cy="25685115"/>
          </a:xfrm>
        </p:spPr>
        <p:txBody>
          <a:bodyPr/>
          <a:lstStyle>
            <a:lvl1pPr marL="0" indent="0">
              <a:buNone/>
              <a:defRPr sz="14600"/>
            </a:lvl1pPr>
            <a:lvl2pPr marL="2086982" indent="0">
              <a:buNone/>
              <a:defRPr sz="12800"/>
            </a:lvl2pPr>
            <a:lvl3pPr marL="4173978" indent="0">
              <a:buNone/>
              <a:defRPr sz="11000"/>
            </a:lvl3pPr>
            <a:lvl4pPr marL="6260960" indent="0">
              <a:buNone/>
              <a:defRPr sz="9100"/>
            </a:lvl4pPr>
            <a:lvl5pPr marL="8347942" indent="0">
              <a:buNone/>
              <a:defRPr sz="9100"/>
            </a:lvl5pPr>
            <a:lvl6pPr marL="10434938" indent="0">
              <a:buNone/>
              <a:defRPr sz="9100"/>
            </a:lvl6pPr>
            <a:lvl7pPr marL="12521920" indent="0">
              <a:buNone/>
              <a:defRPr sz="9100"/>
            </a:lvl7pPr>
            <a:lvl8pPr marL="14608902" indent="0">
              <a:buNone/>
              <a:defRPr sz="9100"/>
            </a:lvl8pPr>
            <a:lvl9pPr marL="16695898" indent="0">
              <a:buNone/>
              <a:defRPr sz="9100"/>
            </a:lvl9pPr>
          </a:lstStyle>
          <a:p>
            <a:endParaRPr kumimoji="1" lang="ja-JP" altLang="en-US" dirty="0"/>
          </a:p>
        </p:txBody>
      </p:sp>
      <p:sp>
        <p:nvSpPr>
          <p:cNvPr id="4" name="テキスト プレースホルダ 3"/>
          <p:cNvSpPr>
            <a:spLocks noGrp="1"/>
          </p:cNvSpPr>
          <p:nvPr>
            <p:ph type="body" sz="half" idx="2"/>
          </p:nvPr>
        </p:nvSpPr>
        <p:spPr>
          <a:xfrm>
            <a:off x="5935087" y="33503620"/>
            <a:ext cx="18167985" cy="5024053"/>
          </a:xfrm>
        </p:spPr>
        <p:txBody>
          <a:bodyPr/>
          <a:lstStyle>
            <a:lvl1pPr marL="0" indent="0">
              <a:buNone/>
              <a:defRPr sz="6400"/>
            </a:lvl1pPr>
            <a:lvl2pPr marL="2086982" indent="0">
              <a:buNone/>
              <a:defRPr sz="5500"/>
            </a:lvl2pPr>
            <a:lvl3pPr marL="4173978" indent="0">
              <a:buNone/>
              <a:defRPr sz="4600"/>
            </a:lvl3pPr>
            <a:lvl4pPr marL="6260960" indent="0">
              <a:buNone/>
              <a:defRPr sz="4100"/>
            </a:lvl4pPr>
            <a:lvl5pPr marL="8347942" indent="0">
              <a:buNone/>
              <a:defRPr sz="4100"/>
            </a:lvl5pPr>
            <a:lvl6pPr marL="10434938" indent="0">
              <a:buNone/>
              <a:defRPr sz="4100"/>
            </a:lvl6pPr>
            <a:lvl7pPr marL="12521920" indent="0">
              <a:buNone/>
              <a:defRPr sz="4100"/>
            </a:lvl7pPr>
            <a:lvl8pPr marL="14608902" indent="0">
              <a:buNone/>
              <a:defRPr sz="4100"/>
            </a:lvl8pPr>
            <a:lvl9pPr marL="16695898" indent="0">
              <a:buNone/>
              <a:defRPr sz="41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9DE2442D-9EE1-451A-8E8A-46A8395ACFE7}" type="datetimeFigureOut">
              <a:rPr kumimoji="1" lang="ja-JP" altLang="en-US" smtClean="0"/>
              <a:pPr/>
              <a:t>2017/1/5</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1513999" y="1714326"/>
            <a:ext cx="27251978" cy="7134754"/>
          </a:xfrm>
          <a:prstGeom prst="rect">
            <a:avLst/>
          </a:prstGeom>
        </p:spPr>
        <p:txBody>
          <a:bodyPr vert="horz" lIns="417396" tIns="208698" rIns="417396" bIns="208698"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1513999" y="9988665"/>
            <a:ext cx="27251978" cy="28251648"/>
          </a:xfrm>
          <a:prstGeom prst="rect">
            <a:avLst/>
          </a:prstGeom>
        </p:spPr>
        <p:txBody>
          <a:bodyPr vert="horz" lIns="417396" tIns="208698" rIns="417396" bIns="208698"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1513999" y="39677176"/>
            <a:ext cx="7065328" cy="2279158"/>
          </a:xfrm>
          <a:prstGeom prst="rect">
            <a:avLst/>
          </a:prstGeom>
        </p:spPr>
        <p:txBody>
          <a:bodyPr vert="horz" lIns="417396" tIns="208698" rIns="417396" bIns="208698" rtlCol="0" anchor="ctr"/>
          <a:lstStyle>
            <a:lvl1pPr algn="l">
              <a:defRPr sz="5500">
                <a:solidFill>
                  <a:schemeClr val="tx1">
                    <a:tint val="75000"/>
                  </a:schemeClr>
                </a:solidFill>
              </a:defRPr>
            </a:lvl1pPr>
          </a:lstStyle>
          <a:p>
            <a:fld id="{9DE2442D-9EE1-451A-8E8A-46A8395ACFE7}" type="datetimeFigureOut">
              <a:rPr kumimoji="1" lang="ja-JP" altLang="en-US" smtClean="0"/>
              <a:pPr/>
              <a:t>2017/1/5</a:t>
            </a:fld>
            <a:endParaRPr kumimoji="1" lang="ja-JP" altLang="en-US" dirty="0"/>
          </a:p>
        </p:txBody>
      </p:sp>
      <p:sp>
        <p:nvSpPr>
          <p:cNvPr id="5" name="フッター プレースホルダ 4"/>
          <p:cNvSpPr>
            <a:spLocks noGrp="1"/>
          </p:cNvSpPr>
          <p:nvPr>
            <p:ph type="ftr" sz="quarter" idx="3"/>
          </p:nvPr>
        </p:nvSpPr>
        <p:spPr>
          <a:xfrm>
            <a:off x="10345658" y="39677176"/>
            <a:ext cx="9588659" cy="2279158"/>
          </a:xfrm>
          <a:prstGeom prst="rect">
            <a:avLst/>
          </a:prstGeom>
        </p:spPr>
        <p:txBody>
          <a:bodyPr vert="horz" lIns="417396" tIns="208698" rIns="417396" bIns="208698" rtlCol="0" anchor="ctr"/>
          <a:lstStyle>
            <a:lvl1pPr algn="ctr">
              <a:defRPr sz="5500">
                <a:solidFill>
                  <a:schemeClr val="tx1">
                    <a:tint val="75000"/>
                  </a:schemeClr>
                </a:solidFill>
              </a:defRPr>
            </a:lvl1pPr>
          </a:lstStyle>
          <a:p>
            <a:endParaRPr kumimoji="1" lang="ja-JP" altLang="en-US" dirty="0"/>
          </a:p>
        </p:txBody>
      </p:sp>
      <p:sp>
        <p:nvSpPr>
          <p:cNvPr id="6" name="スライド番号プレースホルダ 5"/>
          <p:cNvSpPr>
            <a:spLocks noGrp="1"/>
          </p:cNvSpPr>
          <p:nvPr>
            <p:ph type="sldNum" sz="quarter" idx="4"/>
          </p:nvPr>
        </p:nvSpPr>
        <p:spPr>
          <a:xfrm>
            <a:off x="21700649" y="39677176"/>
            <a:ext cx="7065328" cy="2279158"/>
          </a:xfrm>
          <a:prstGeom prst="rect">
            <a:avLst/>
          </a:prstGeom>
        </p:spPr>
        <p:txBody>
          <a:bodyPr vert="horz" lIns="417396" tIns="208698" rIns="417396" bIns="208698" rtlCol="0" anchor="ctr"/>
          <a:lstStyle>
            <a:lvl1pPr algn="r">
              <a:defRPr sz="5500">
                <a:solidFill>
                  <a:schemeClr val="tx1">
                    <a:tint val="75000"/>
                  </a:schemeClr>
                </a:solidFill>
              </a:defRPr>
            </a:lvl1pPr>
          </a:lstStyle>
          <a:p>
            <a:fld id="{8CCEAA6A-E2C7-428B-9439-AD4FA7F04BE6}" type="slidenum">
              <a:rPr kumimoji="1" lang="ja-JP" altLang="en-US" smtClean="0"/>
              <a:pPr/>
              <a:t>‹#›</a:t>
            </a:fld>
            <a:endParaRPr kumimoji="1" lang="ja-JP" alt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4173978" rtl="0" eaLnBrk="1" latinLnBrk="0" hangingPunct="1">
        <a:spcBef>
          <a:spcPct val="0"/>
        </a:spcBef>
        <a:buNone/>
        <a:defRPr kumimoji="1" sz="20100" kern="1200">
          <a:solidFill>
            <a:schemeClr val="tx1"/>
          </a:solidFill>
          <a:latin typeface="+mj-lt"/>
          <a:ea typeface="+mj-ea"/>
          <a:cs typeface="+mj-cs"/>
        </a:defRPr>
      </a:lvl1pPr>
    </p:titleStyle>
    <p:bodyStyle>
      <a:lvl1pPr marL="1565243" indent="-1565243" algn="l" defTabSz="4173978" rtl="0" eaLnBrk="1" latinLnBrk="0" hangingPunct="1">
        <a:spcBef>
          <a:spcPct val="20000"/>
        </a:spcBef>
        <a:buFont typeface="Arial" pitchFamily="34" charset="0"/>
        <a:buChar char="•"/>
        <a:defRPr kumimoji="1" sz="14600" kern="1200">
          <a:solidFill>
            <a:schemeClr val="tx1"/>
          </a:solidFill>
          <a:latin typeface="+mn-lt"/>
          <a:ea typeface="+mn-ea"/>
          <a:cs typeface="+mn-cs"/>
        </a:defRPr>
      </a:lvl1pPr>
      <a:lvl2pPr marL="3391349" indent="-1304367" algn="l" defTabSz="4173978" rtl="0" eaLnBrk="1" latinLnBrk="0" hangingPunct="1">
        <a:spcBef>
          <a:spcPct val="20000"/>
        </a:spcBef>
        <a:buFont typeface="Arial" pitchFamily="34" charset="0"/>
        <a:buChar char="–"/>
        <a:defRPr kumimoji="1" sz="12800" kern="1200">
          <a:solidFill>
            <a:schemeClr val="tx1"/>
          </a:solidFill>
          <a:latin typeface="+mn-lt"/>
          <a:ea typeface="+mn-ea"/>
          <a:cs typeface="+mn-cs"/>
        </a:defRPr>
      </a:lvl2pPr>
      <a:lvl3pPr marL="5217469" indent="-1043491" algn="l" defTabSz="4173978" rtl="0" eaLnBrk="1" latinLnBrk="0" hangingPunct="1">
        <a:spcBef>
          <a:spcPct val="20000"/>
        </a:spcBef>
        <a:buFont typeface="Arial" pitchFamily="34" charset="0"/>
        <a:buChar char="•"/>
        <a:defRPr kumimoji="1" sz="11000" kern="1200">
          <a:solidFill>
            <a:schemeClr val="tx1"/>
          </a:solidFill>
          <a:latin typeface="+mn-lt"/>
          <a:ea typeface="+mn-ea"/>
          <a:cs typeface="+mn-cs"/>
        </a:defRPr>
      </a:lvl3pPr>
      <a:lvl4pPr marL="7304451"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4pPr>
      <a:lvl5pPr marL="9391447"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5pPr>
      <a:lvl6pPr marL="11478429"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6pPr>
      <a:lvl7pPr marL="13565411"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7pPr>
      <a:lvl8pPr marL="15652407"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8pPr>
      <a:lvl9pPr marL="17739389"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9pPr>
    </p:bodyStyle>
    <p:otherStyle>
      <a:defPPr>
        <a:defRPr lang="ja-JP"/>
      </a:defPPr>
      <a:lvl1pPr marL="0" algn="l" defTabSz="4173978" rtl="0" eaLnBrk="1" latinLnBrk="0" hangingPunct="1">
        <a:defRPr kumimoji="1" sz="8200" kern="1200">
          <a:solidFill>
            <a:schemeClr val="tx1"/>
          </a:solidFill>
          <a:latin typeface="+mn-lt"/>
          <a:ea typeface="+mn-ea"/>
          <a:cs typeface="+mn-cs"/>
        </a:defRPr>
      </a:lvl1pPr>
      <a:lvl2pPr marL="2086982" algn="l" defTabSz="4173978" rtl="0" eaLnBrk="1" latinLnBrk="0" hangingPunct="1">
        <a:defRPr kumimoji="1" sz="8200" kern="1200">
          <a:solidFill>
            <a:schemeClr val="tx1"/>
          </a:solidFill>
          <a:latin typeface="+mn-lt"/>
          <a:ea typeface="+mn-ea"/>
          <a:cs typeface="+mn-cs"/>
        </a:defRPr>
      </a:lvl2pPr>
      <a:lvl3pPr marL="4173978" algn="l" defTabSz="4173978" rtl="0" eaLnBrk="1" latinLnBrk="0" hangingPunct="1">
        <a:defRPr kumimoji="1" sz="8200" kern="1200">
          <a:solidFill>
            <a:schemeClr val="tx1"/>
          </a:solidFill>
          <a:latin typeface="+mn-lt"/>
          <a:ea typeface="+mn-ea"/>
          <a:cs typeface="+mn-cs"/>
        </a:defRPr>
      </a:lvl3pPr>
      <a:lvl4pPr marL="6260960" algn="l" defTabSz="4173978" rtl="0" eaLnBrk="1" latinLnBrk="0" hangingPunct="1">
        <a:defRPr kumimoji="1" sz="8200" kern="1200">
          <a:solidFill>
            <a:schemeClr val="tx1"/>
          </a:solidFill>
          <a:latin typeface="+mn-lt"/>
          <a:ea typeface="+mn-ea"/>
          <a:cs typeface="+mn-cs"/>
        </a:defRPr>
      </a:lvl4pPr>
      <a:lvl5pPr marL="8347942" algn="l" defTabSz="4173978" rtl="0" eaLnBrk="1" latinLnBrk="0" hangingPunct="1">
        <a:defRPr kumimoji="1" sz="8200" kern="1200">
          <a:solidFill>
            <a:schemeClr val="tx1"/>
          </a:solidFill>
          <a:latin typeface="+mn-lt"/>
          <a:ea typeface="+mn-ea"/>
          <a:cs typeface="+mn-cs"/>
        </a:defRPr>
      </a:lvl5pPr>
      <a:lvl6pPr marL="10434938" algn="l" defTabSz="4173978" rtl="0" eaLnBrk="1" latinLnBrk="0" hangingPunct="1">
        <a:defRPr kumimoji="1" sz="8200" kern="1200">
          <a:solidFill>
            <a:schemeClr val="tx1"/>
          </a:solidFill>
          <a:latin typeface="+mn-lt"/>
          <a:ea typeface="+mn-ea"/>
          <a:cs typeface="+mn-cs"/>
        </a:defRPr>
      </a:lvl6pPr>
      <a:lvl7pPr marL="12521920" algn="l" defTabSz="4173978" rtl="0" eaLnBrk="1" latinLnBrk="0" hangingPunct="1">
        <a:defRPr kumimoji="1" sz="8200" kern="1200">
          <a:solidFill>
            <a:schemeClr val="tx1"/>
          </a:solidFill>
          <a:latin typeface="+mn-lt"/>
          <a:ea typeface="+mn-ea"/>
          <a:cs typeface="+mn-cs"/>
        </a:defRPr>
      </a:lvl7pPr>
      <a:lvl8pPr marL="14608902" algn="l" defTabSz="4173978" rtl="0" eaLnBrk="1" latinLnBrk="0" hangingPunct="1">
        <a:defRPr kumimoji="1" sz="8200" kern="1200">
          <a:solidFill>
            <a:schemeClr val="tx1"/>
          </a:solidFill>
          <a:latin typeface="+mn-lt"/>
          <a:ea typeface="+mn-ea"/>
          <a:cs typeface="+mn-cs"/>
        </a:defRPr>
      </a:lvl8pPr>
      <a:lvl9pPr marL="16695898" algn="l" defTabSz="4173978" rtl="0" eaLnBrk="1" latinLnBrk="0" hangingPunct="1">
        <a:defRPr kumimoji="1"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jpeg"/><Relationship Id="rId3" Type="http://schemas.openxmlformats.org/officeDocument/2006/relationships/hyperlink" Target="http://www.eidos.ic.i.u-tokyo.ac.jp" TargetMode="External"/><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正方形/長方形 84"/>
          <p:cNvSpPr/>
          <p:nvPr/>
        </p:nvSpPr>
        <p:spPr>
          <a:xfrm>
            <a:off x="594371" y="4761702"/>
            <a:ext cx="29091232" cy="6322768"/>
          </a:xfrm>
          <a:prstGeom prst="rect">
            <a:avLst/>
          </a:prstGeom>
          <a:solidFill>
            <a:schemeClr val="accent3">
              <a:lumMod val="40000"/>
              <a:lumOff val="60000"/>
            </a:schemeClr>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p:cNvSpPr/>
          <p:nvPr/>
        </p:nvSpPr>
        <p:spPr>
          <a:xfrm>
            <a:off x="594371" y="29829198"/>
            <a:ext cx="29091232" cy="12457384"/>
          </a:xfrm>
          <a:prstGeom prst="rect">
            <a:avLst/>
          </a:prstGeom>
          <a:solidFill>
            <a:schemeClr val="accent1">
              <a:lumMod val="40000"/>
              <a:lumOff val="60000"/>
            </a:schemeClr>
          </a:solid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7" name="テキスト ボックス 426"/>
          <p:cNvSpPr txBox="1"/>
          <p:nvPr/>
        </p:nvSpPr>
        <p:spPr>
          <a:xfrm>
            <a:off x="1530475" y="2428990"/>
            <a:ext cx="27939104" cy="1477328"/>
          </a:xfrm>
          <a:prstGeom prst="rect">
            <a:avLst/>
          </a:prstGeom>
          <a:noFill/>
        </p:spPr>
        <p:txBody>
          <a:bodyPr wrap="square" rtlCol="0">
            <a:spAutoFit/>
          </a:bodyPr>
          <a:lstStyle/>
          <a:p>
            <a:r>
              <a:rPr lang="en-US" altLang="ja-JP" sz="9000" b="1" dirty="0">
                <a:solidFill>
                  <a:schemeClr val="accent6"/>
                </a:solidFill>
                <a:effectLst>
                  <a:glow rad="63500">
                    <a:schemeClr val="accent1">
                      <a:satMod val="175000"/>
                      <a:alpha val="40000"/>
                    </a:schemeClr>
                  </a:glow>
                  <a:outerShdw blurRad="38100" dist="38100" dir="2700000" algn="tl">
                    <a:srgbClr val="000000">
                      <a:alpha val="43137"/>
                    </a:srgbClr>
                  </a:outerShdw>
                </a:effectLst>
                <a:latin typeface="メイリオ" pitchFamily="50" charset="-128"/>
                <a:ea typeface="メイリオ" pitchFamily="50" charset="-128"/>
                <a:cs typeface="メイリオ" pitchFamily="50" charset="-128"/>
              </a:rPr>
              <a:t>Big Computation, Big Data</a:t>
            </a:r>
            <a:r>
              <a:rPr lang="ja-JP" altLang="en-US" sz="9000" b="1" dirty="0">
                <a:solidFill>
                  <a:schemeClr val="accent6"/>
                </a:solidFill>
                <a:effectLst>
                  <a:glow rad="63500">
                    <a:schemeClr val="accent1">
                      <a:satMod val="175000"/>
                      <a:alpha val="40000"/>
                    </a:schemeClr>
                  </a:glow>
                  <a:outerShdw blurRad="38100" dist="38100" dir="2700000" algn="tl">
                    <a:srgbClr val="000000">
                      <a:alpha val="43137"/>
                    </a:srgbClr>
                  </a:outerShdw>
                </a:effectLst>
                <a:latin typeface="メイリオ" pitchFamily="50" charset="-128"/>
                <a:ea typeface="メイリオ" pitchFamily="50" charset="-128"/>
                <a:cs typeface="メイリオ" pitchFamily="50" charset="-128"/>
              </a:rPr>
              <a:t>の世界を切り開こう！</a:t>
            </a:r>
          </a:p>
        </p:txBody>
      </p:sp>
      <p:sp>
        <p:nvSpPr>
          <p:cNvPr id="99" name="テキスト ボックス 98"/>
          <p:cNvSpPr txBox="1"/>
          <p:nvPr/>
        </p:nvSpPr>
        <p:spPr>
          <a:xfrm>
            <a:off x="2826619" y="377926"/>
            <a:ext cx="25202800" cy="2123658"/>
          </a:xfrm>
          <a:prstGeom prst="rect">
            <a:avLst/>
          </a:prstGeom>
          <a:noFill/>
        </p:spPr>
        <p:txBody>
          <a:bodyPr wrap="square" rtlCol="0">
            <a:spAutoFit/>
            <a:scene3d>
              <a:camera prst="orthographicFront"/>
              <a:lightRig rig="threePt" dir="t"/>
            </a:scene3d>
            <a:sp3d extrusionH="57150">
              <a:bevelT w="69850" h="69850" prst="divot"/>
            </a:sp3d>
          </a:bodyPr>
          <a:lstStyle/>
          <a:p>
            <a:r>
              <a:rPr lang="ja-JP" altLang="en-US" sz="13200" b="1" dirty="0">
                <a:solidFill>
                  <a:srgbClr val="FF3300"/>
                </a:solidFill>
                <a:effectLst>
                  <a:outerShdw blurRad="50800" dist="50800" dir="5400000" algn="ctr" rotWithShape="0">
                    <a:srgbClr val="00B0F0"/>
                  </a:outerShdw>
                </a:effectLst>
                <a:latin typeface="メイリオ" pitchFamily="50" charset="-128"/>
                <a:ea typeface="メイリオ" pitchFamily="50" charset="-128"/>
                <a:cs typeface="メイリオ" pitchFamily="50" charset="-128"/>
              </a:rPr>
              <a:t>田浦研究室  </a:t>
            </a:r>
            <a:r>
              <a:rPr lang="en-US" altLang="ja-JP" sz="13200" b="1" dirty="0">
                <a:solidFill>
                  <a:srgbClr val="FF3300"/>
                </a:solidFill>
                <a:effectLst>
                  <a:outerShdw blurRad="50800" dist="50800" dir="5400000" algn="ctr" rotWithShape="0">
                    <a:srgbClr val="00B0F0"/>
                  </a:outerShdw>
                </a:effectLst>
                <a:latin typeface="メイリオ" pitchFamily="50" charset="-128"/>
                <a:ea typeface="メイリオ" pitchFamily="50" charset="-128"/>
                <a:cs typeface="メイリオ" pitchFamily="50" charset="-128"/>
              </a:rPr>
              <a:t>Taura Laboratory</a:t>
            </a:r>
            <a:endParaRPr lang="ja-JP" altLang="en-US" sz="13200" b="1" dirty="0">
              <a:solidFill>
                <a:srgbClr val="FF3300"/>
              </a:solidFill>
              <a:effectLst>
                <a:outerShdw blurRad="50800" dist="50800" dir="5400000" algn="ctr" rotWithShape="0">
                  <a:srgbClr val="00B0F0"/>
                </a:outerShdw>
              </a:effectLst>
              <a:latin typeface="メイリオ" pitchFamily="50" charset="-128"/>
              <a:ea typeface="メイリオ" pitchFamily="50" charset="-128"/>
              <a:cs typeface="メイリオ" pitchFamily="50" charset="-128"/>
            </a:endParaRPr>
          </a:p>
        </p:txBody>
      </p:sp>
      <p:sp>
        <p:nvSpPr>
          <p:cNvPr id="64" name="テキスト ボックス 2425"/>
          <p:cNvSpPr txBox="1">
            <a:spLocks noChangeArrowheads="1"/>
          </p:cNvSpPr>
          <p:nvPr/>
        </p:nvSpPr>
        <p:spPr bwMode="auto">
          <a:xfrm>
            <a:off x="3330675" y="4041622"/>
            <a:ext cx="24050672" cy="584776"/>
          </a:xfrm>
          <a:prstGeom prst="rect">
            <a:avLst/>
          </a:prstGeom>
          <a:noFill/>
          <a:ln w="9525">
            <a:noFill/>
            <a:miter lim="800000"/>
            <a:headEnd/>
            <a:tailEnd/>
          </a:ln>
        </p:spPr>
        <p:txBody>
          <a:bodyPr wrap="square">
            <a:spAutoFit/>
          </a:bodyPr>
          <a:lstStyle/>
          <a:p>
            <a:r>
              <a:rPr lang="ja-JP" altLang="en-US" sz="3200" b="1" dirty="0">
                <a:latin typeface="メイリオ" pitchFamily="50" charset="-128"/>
                <a:ea typeface="メイリオ" pitchFamily="50" charset="-128"/>
              </a:rPr>
              <a:t>◆田浦研</a:t>
            </a:r>
            <a:r>
              <a:rPr lang="en-US" altLang="ja-JP" sz="3200" b="1" dirty="0">
                <a:latin typeface="メイリオ" pitchFamily="50" charset="-128"/>
                <a:ea typeface="メイリオ" pitchFamily="50" charset="-128"/>
              </a:rPr>
              <a:t>HP </a:t>
            </a:r>
            <a:r>
              <a:rPr lang="ja-JP" altLang="en-US" sz="3200" b="1" dirty="0">
                <a:latin typeface="メイリオ" pitchFamily="50" charset="-128"/>
                <a:ea typeface="メイリオ" pitchFamily="50" charset="-128"/>
              </a:rPr>
              <a:t>→</a:t>
            </a:r>
            <a:r>
              <a:rPr lang="en-US" altLang="ja-JP" sz="3200" b="1" dirty="0">
                <a:latin typeface="メイリオ" pitchFamily="50" charset="-128"/>
                <a:ea typeface="メイリオ" pitchFamily="50" charset="-128"/>
              </a:rPr>
              <a:t>  </a:t>
            </a:r>
            <a:r>
              <a:rPr lang="en-US" altLang="ja-JP" sz="3200" b="1" dirty="0">
                <a:latin typeface="メイリオ" pitchFamily="50" charset="-128"/>
                <a:ea typeface="メイリオ" pitchFamily="50" charset="-128"/>
                <a:hlinkClick r:id="rId3"/>
              </a:rPr>
              <a:t>http://www.eidos.ic.i.u-tokyo.ac.jp</a:t>
            </a:r>
            <a:r>
              <a:rPr lang="en-US" altLang="ja-JP" sz="3200" b="1" dirty="0">
                <a:latin typeface="メイリオ" pitchFamily="50" charset="-128"/>
                <a:ea typeface="メイリオ" pitchFamily="50" charset="-128"/>
              </a:rPr>
              <a:t> (</a:t>
            </a:r>
            <a:r>
              <a:rPr lang="ja-JP" altLang="en-US" sz="3200" b="1" dirty="0">
                <a:latin typeface="メイリオ" pitchFamily="50" charset="-128"/>
                <a:ea typeface="メイリオ" pitchFamily="50" charset="-128"/>
              </a:rPr>
              <a:t>新</a:t>
            </a:r>
            <a:r>
              <a:rPr lang="en-US" altLang="ja-JP" sz="3200" b="1" dirty="0">
                <a:latin typeface="メイリオ" pitchFamily="50" charset="-128"/>
                <a:ea typeface="メイリオ" pitchFamily="50" charset="-128"/>
              </a:rPr>
              <a:t>4</a:t>
            </a:r>
            <a:r>
              <a:rPr lang="ja-JP" altLang="en-US" sz="3200" b="1" dirty="0">
                <a:latin typeface="メイリオ" pitchFamily="50" charset="-128"/>
                <a:ea typeface="メイリオ" pitchFamily="50" charset="-128"/>
              </a:rPr>
              <a:t>年生向け紹介文は トップ </a:t>
            </a:r>
            <a:r>
              <a:rPr lang="en-US" altLang="ja-JP" sz="3200" b="1" dirty="0">
                <a:latin typeface="メイリオ" pitchFamily="50" charset="-128"/>
                <a:ea typeface="メイリオ" pitchFamily="50" charset="-128"/>
              </a:rPr>
              <a:t>-&gt; Research -&gt; </a:t>
            </a:r>
            <a:r>
              <a:rPr lang="ja-JP" altLang="en-US" sz="3200" b="1" dirty="0">
                <a:latin typeface="メイリオ" pitchFamily="50" charset="-128"/>
                <a:ea typeface="メイリオ" pitchFamily="50" charset="-128"/>
              </a:rPr>
              <a:t>新</a:t>
            </a:r>
            <a:r>
              <a:rPr lang="en-US" altLang="ja-JP" sz="3200" b="1" dirty="0">
                <a:latin typeface="メイリオ" pitchFamily="50" charset="-128"/>
                <a:ea typeface="メイリオ" pitchFamily="50" charset="-128"/>
              </a:rPr>
              <a:t>4</a:t>
            </a:r>
            <a:r>
              <a:rPr lang="ja-JP" altLang="en-US" sz="3200" b="1" dirty="0">
                <a:latin typeface="メイリオ" pitchFamily="50" charset="-128"/>
                <a:ea typeface="メイリオ" pitchFamily="50" charset="-128"/>
              </a:rPr>
              <a:t>年生向け紹介文</a:t>
            </a:r>
            <a:r>
              <a:rPr lang="en-US" altLang="ja-JP" sz="3200" b="1" dirty="0">
                <a:latin typeface="メイリオ" pitchFamily="50" charset="-128"/>
                <a:ea typeface="メイリオ" pitchFamily="50" charset="-128"/>
              </a:rPr>
              <a:t>)</a:t>
            </a:r>
          </a:p>
        </p:txBody>
      </p:sp>
      <p:sp>
        <p:nvSpPr>
          <p:cNvPr id="259" name="正方形/長方形 258"/>
          <p:cNvSpPr/>
          <p:nvPr/>
        </p:nvSpPr>
        <p:spPr>
          <a:xfrm>
            <a:off x="594371" y="11251134"/>
            <a:ext cx="29091232" cy="18218024"/>
          </a:xfrm>
          <a:prstGeom prst="rect">
            <a:avLst/>
          </a:prstGeom>
          <a:solidFill>
            <a:srgbClr val="FFCCFF"/>
          </a:solidFill>
          <a:ln w="7620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正方形/長方形 77"/>
          <p:cNvSpPr/>
          <p:nvPr/>
        </p:nvSpPr>
        <p:spPr bwMode="auto">
          <a:xfrm>
            <a:off x="906662" y="12812661"/>
            <a:ext cx="14081635" cy="16417971"/>
          </a:xfrm>
          <a:prstGeom prst="rect">
            <a:avLst/>
          </a:prstGeom>
          <a:solidFill>
            <a:srgbClr val="FFFFFF">
              <a:alpha val="70000"/>
            </a:srgbClr>
          </a:solidFill>
          <a:ln w="76200">
            <a:solidFill>
              <a:schemeClr val="bg1">
                <a:lumMod val="50000"/>
              </a:schemeClr>
            </a:solidFill>
            <a:miter lim="800000"/>
            <a:headEnd/>
            <a:tailEnd/>
          </a:ln>
          <a:effectLst/>
        </p:spPr>
        <p:txBody>
          <a:bodyPr wrap="none" lIns="90000" tIns="46800" rIns="90000" bIns="46800" anchor="ctr"/>
          <a:lstStyle/>
          <a:p>
            <a:pPr>
              <a:buFont typeface="Arial" pitchFamily="34" charset="0"/>
              <a:buChar char="•"/>
              <a:defRPr/>
            </a:pPr>
            <a:endParaRPr lang="en-US" altLang="ja-JP" sz="3600" b="1" dirty="0">
              <a:solidFill>
                <a:schemeClr val="bg2">
                  <a:lumMod val="25000"/>
                </a:schemeClr>
              </a:solidFill>
              <a:effectLst>
                <a:outerShdw blurRad="38100" dist="38100" dir="2700000" algn="tl">
                  <a:srgbClr val="000000">
                    <a:alpha val="43137"/>
                  </a:srgbClr>
                </a:outerShdw>
              </a:effectLst>
            </a:endParaRPr>
          </a:p>
        </p:txBody>
      </p:sp>
      <p:grpSp>
        <p:nvGrpSpPr>
          <p:cNvPr id="163" name="グループ化 162"/>
          <p:cNvGrpSpPr/>
          <p:nvPr/>
        </p:nvGrpSpPr>
        <p:grpSpPr>
          <a:xfrm>
            <a:off x="1314451" y="13053406"/>
            <a:ext cx="12873861" cy="769441"/>
            <a:chOff x="1621946" y="13053406"/>
            <a:chExt cx="12873861" cy="769441"/>
          </a:xfrm>
        </p:grpSpPr>
        <p:sp>
          <p:nvSpPr>
            <p:cNvPr id="300" name="Rectangle 609"/>
            <p:cNvSpPr>
              <a:spLocks noChangeArrowheads="1"/>
            </p:cNvSpPr>
            <p:nvPr/>
          </p:nvSpPr>
          <p:spPr bwMode="auto">
            <a:xfrm>
              <a:off x="1694631" y="13339366"/>
              <a:ext cx="8509890" cy="483481"/>
            </a:xfrm>
            <a:prstGeom prst="rect">
              <a:avLst/>
            </a:prstGeom>
            <a:solidFill>
              <a:srgbClr val="FFDEFF"/>
            </a:solidFill>
            <a:ln w="9525">
              <a:noFill/>
              <a:miter lim="800000"/>
              <a:headEnd/>
              <a:tailEnd/>
            </a:ln>
          </p:spPr>
          <p:txBody>
            <a:bodyPr wrap="none" lIns="90000" tIns="46800" rIns="90000" bIns="46800" anchor="ctr"/>
            <a:lstStyle/>
            <a:p>
              <a:endParaRPr lang="ja-JP" altLang="en-US" dirty="0">
                <a:latin typeface="メイリオ" pitchFamily="50" charset="-128"/>
                <a:ea typeface="メイリオ" pitchFamily="50" charset="-128"/>
              </a:endParaRPr>
            </a:p>
          </p:txBody>
        </p:sp>
        <p:sp>
          <p:nvSpPr>
            <p:cNvPr id="301" name="テキスト ボックス 300"/>
            <p:cNvSpPr txBox="1"/>
            <p:nvPr/>
          </p:nvSpPr>
          <p:spPr>
            <a:xfrm>
              <a:off x="1621946" y="13053406"/>
              <a:ext cx="12873861" cy="769441"/>
            </a:xfrm>
            <a:prstGeom prst="rect">
              <a:avLst/>
            </a:prstGeom>
            <a:noFill/>
          </p:spPr>
          <p:txBody>
            <a:bodyPr wrap="square">
              <a:spAutoFit/>
            </a:bodyPr>
            <a:lstStyle/>
            <a:p>
              <a:pPr>
                <a:defRPr/>
              </a:pPr>
              <a:r>
                <a:rPr lang="ja-JP" altLang="en-US" sz="44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タスク並列処理系</a:t>
              </a:r>
              <a:endParaRPr lang="en-US" altLang="ja-JP" sz="44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endParaRPr>
            </a:p>
          </p:txBody>
        </p:sp>
      </p:grpSp>
      <p:sp>
        <p:nvSpPr>
          <p:cNvPr id="422" name="テキスト ボックス 38"/>
          <p:cNvSpPr txBox="1">
            <a:spLocks noChangeArrowheads="1"/>
          </p:cNvSpPr>
          <p:nvPr/>
        </p:nvSpPr>
        <p:spPr bwMode="auto">
          <a:xfrm>
            <a:off x="1186330" y="13953621"/>
            <a:ext cx="13732120" cy="12711172"/>
          </a:xfrm>
          <a:prstGeom prst="rect">
            <a:avLst/>
          </a:prstGeom>
          <a:noFill/>
          <a:ln w="9525">
            <a:noFill/>
            <a:miter lim="800000"/>
            <a:headEnd/>
            <a:tailEnd/>
          </a:ln>
        </p:spPr>
        <p:txBody>
          <a:bodyPr wrap="square">
            <a:spAutoFit/>
          </a:bodyPr>
          <a:lstStyle/>
          <a:p>
            <a:pPr marL="360000" indent="-360000">
              <a:buFont typeface="Wingdings" charset="2"/>
              <a:buChar char="n"/>
            </a:pPr>
            <a:r>
              <a:rPr lang="en-US" altLang="ja-JP" sz="3600" b="1" dirty="0">
                <a:latin typeface="メイリオ" pitchFamily="50" charset="-128"/>
                <a:ea typeface="メイリオ" pitchFamily="50" charset="-128"/>
                <a:cs typeface="メイリオ" pitchFamily="50" charset="-128"/>
              </a:rPr>
              <a:t>MassiveThreads</a:t>
            </a: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超軽量なスレッド（タスク）を膨大に生成し動的にコアに割り当てる，タスク並列モデルのプラットフォーム</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まさに「</a:t>
            </a:r>
            <a:r>
              <a:rPr lang="ja-JP" altLang="en-US" sz="3200" b="1" dirty="0">
                <a:latin typeface="メイリオ" pitchFamily="50" charset="-128"/>
                <a:ea typeface="メイリオ" pitchFamily="50" charset="-128"/>
                <a:cs typeface="メイリオ" pitchFamily="50" charset="-128"/>
              </a:rPr>
              <a:t>高性能な計算環境</a:t>
            </a:r>
            <a:r>
              <a:rPr lang="ja-JP" altLang="en-US" sz="3200" dirty="0">
                <a:latin typeface="メイリオ" pitchFamily="50" charset="-128"/>
                <a:ea typeface="メイリオ" pitchFamily="50" charset="-128"/>
                <a:cs typeface="メイリオ" pitchFamily="50" charset="-128"/>
              </a:rPr>
              <a:t>」を「</a:t>
            </a:r>
            <a:r>
              <a:rPr lang="ja-JP" altLang="en-US" sz="3200" b="1" dirty="0">
                <a:latin typeface="メイリオ" pitchFamily="50" charset="-128"/>
                <a:ea typeface="メイリオ" pitchFamily="50" charset="-128"/>
                <a:cs typeface="メイリオ" pitchFamily="50" charset="-128"/>
              </a:rPr>
              <a:t>簡単</a:t>
            </a:r>
            <a:r>
              <a:rPr lang="ja-JP" altLang="en-US" sz="3200" dirty="0">
                <a:latin typeface="メイリオ" pitchFamily="50" charset="-128"/>
                <a:ea typeface="メイリオ" pitchFamily="50" charset="-128"/>
                <a:cs typeface="メイリオ" pitchFamily="50" charset="-128"/>
              </a:rPr>
              <a:t>」に扱う基盤ソフトウェア</a:t>
            </a:r>
            <a:endParaRPr lang="en-US" altLang="ja-JP" sz="3200" dirty="0">
              <a:latin typeface="メイリオ" pitchFamily="50" charset="-128"/>
              <a:ea typeface="メイリオ" pitchFamily="50" charset="-128"/>
              <a:cs typeface="メイリオ" pitchFamily="50" charset="-128"/>
            </a:endParaRPr>
          </a:p>
          <a:p>
            <a:pPr marL="360000" indent="-360000">
              <a:buFont typeface="Wingdings" charset="2"/>
              <a:buChar char="n"/>
            </a:pPr>
            <a:r>
              <a:rPr lang="en-US" altLang="ja-JP" sz="3600" b="1" dirty="0">
                <a:latin typeface="メイリオ" pitchFamily="50" charset="-128"/>
                <a:ea typeface="メイリオ" pitchFamily="50" charset="-128"/>
                <a:cs typeface="メイリオ" pitchFamily="50" charset="-128"/>
              </a:rPr>
              <a:t>MassiveThreads/DM </a:t>
            </a:r>
            <a:endParaRPr lang="en-US" altLang="ja-JP" sz="3200" dirty="0">
              <a:latin typeface="メイリオ" pitchFamily="50" charset="-128"/>
              <a:ea typeface="メイリオ" pitchFamily="50" charset="-128"/>
              <a:cs typeface="メイリオ" pitchFamily="50" charset="-128"/>
            </a:endParaRPr>
          </a:p>
          <a:p>
            <a:pPr marL="457200" indent="-457200">
              <a:buFont typeface="Wingdings" charset="2"/>
              <a:buChar char="Ø"/>
            </a:pPr>
            <a:r>
              <a:rPr lang="ja-JP" altLang="en-US" sz="3200" dirty="0">
                <a:latin typeface="メイリオ" pitchFamily="50" charset="-128"/>
                <a:ea typeface="メイリオ" pitchFamily="50" charset="-128"/>
                <a:cs typeface="メイリオ" pitchFamily="50" charset="-128"/>
              </a:rPr>
              <a:t>分散メモリ環境でタスク並列プログラムを実行できるプラットフォーム</a:t>
            </a:r>
            <a:br>
              <a:rPr lang="en-US" altLang="ja-JP" sz="3200" dirty="0">
                <a:latin typeface="メイリオ" pitchFamily="50" charset="-128"/>
                <a:ea typeface="メイリオ" pitchFamily="50" charset="-128"/>
                <a:cs typeface="メイリオ" pitchFamily="50" charset="-128"/>
              </a:rPr>
            </a:br>
            <a:r>
              <a:rPr lang="en-US" altLang="ja-JP" sz="3200" u="sng" dirty="0">
                <a:latin typeface="メイリオ" pitchFamily="50" charset="-128"/>
                <a:ea typeface="メイリオ" pitchFamily="50" charset="-128"/>
                <a:cs typeface="メイリオ" pitchFamily="50" charset="-128"/>
              </a:rPr>
              <a:t>※</a:t>
            </a:r>
            <a:r>
              <a:rPr lang="ja-JP" altLang="en-US" sz="3200" u="sng" dirty="0">
                <a:latin typeface="メイリオ" pitchFamily="50" charset="-128"/>
                <a:ea typeface="メイリオ" pitchFamily="50" charset="-128"/>
                <a:cs typeface="メイリオ" pitchFamily="50" charset="-128"/>
              </a:rPr>
              <a:t>分散メモリとは？</a:t>
            </a:r>
            <a:r>
              <a:rPr lang="ja-JP" altLang="en-US" sz="3200" dirty="0">
                <a:latin typeface="メイリオ" pitchFamily="50" charset="-128"/>
                <a:ea typeface="メイリオ" pitchFamily="50" charset="-128"/>
                <a:cs typeface="メイリオ" pitchFamily="50" charset="-128"/>
              </a:rPr>
              <a:t>スパコンで用いられる形態で，多数の計算機ノードが高速なネットワークで接続されている</a:t>
            </a:r>
            <a:endParaRPr lang="en-US" altLang="ja-JP" sz="3200" dirty="0">
              <a:latin typeface="メイリオ" pitchFamily="50" charset="-128"/>
              <a:ea typeface="メイリオ" pitchFamily="50" charset="-128"/>
              <a:cs typeface="メイリオ" pitchFamily="50" charset="-128"/>
            </a:endParaRPr>
          </a:p>
          <a:p>
            <a:pPr marL="457200" indent="-457200">
              <a:buFont typeface="Wingdings" charset="2"/>
              <a:buChar char="Ø"/>
            </a:pPr>
            <a:r>
              <a:rPr lang="ja-JP" altLang="en-US" sz="3200" dirty="0">
                <a:latin typeface="メイリオ" pitchFamily="50" charset="-128"/>
                <a:ea typeface="メイリオ" pitchFamily="50" charset="-128"/>
                <a:cs typeface="メイリオ" pitchFamily="50" charset="-128"/>
              </a:rPr>
              <a:t>計算機ノードをまたがるポインタや，データの動的再配置・キャッシュをサポートし，プログラミングが容易に</a:t>
            </a:r>
            <a:endParaRPr lang="en-US" altLang="ja-JP" sz="2800" dirty="0">
              <a:latin typeface="メイリオ" pitchFamily="50" charset="-128"/>
              <a:ea typeface="メイリオ" pitchFamily="50" charset="-128"/>
              <a:cs typeface="メイリオ" pitchFamily="50" charset="-128"/>
            </a:endParaRPr>
          </a:p>
          <a:p>
            <a:pPr marL="360000" indent="-360000">
              <a:buFont typeface="Wingdings" charset="2"/>
              <a:buChar char="n"/>
            </a:pPr>
            <a:r>
              <a:rPr lang="ja-JP" altLang="en-US" sz="3600" b="1" dirty="0">
                <a:latin typeface="メイリオ" pitchFamily="50" charset="-128"/>
                <a:ea typeface="メイリオ" pitchFamily="50" charset="-128"/>
                <a:cs typeface="メイリオ" pitchFamily="50" charset="-128"/>
              </a:rPr>
              <a:t>タスク並列システム向けベンチマーク</a:t>
            </a:r>
            <a:endParaRPr lang="en-US" altLang="ja-JP" sz="3600" b="1" dirty="0">
              <a:latin typeface="メイリオ" pitchFamily="50" charset="-128"/>
              <a:ea typeface="メイリオ" pitchFamily="50" charset="-128"/>
              <a:cs typeface="メイリオ" pitchFamily="50" charset="-128"/>
            </a:endParaRPr>
          </a:p>
          <a:p>
            <a:pPr marL="571500" indent="-571500">
              <a:buFont typeface="Wingdings" charset="2"/>
              <a:buChar char="Ø"/>
            </a:pPr>
            <a:r>
              <a:rPr lang="ja-JP" altLang="en-US" sz="3200" dirty="0">
                <a:latin typeface="メイリオ" pitchFamily="50" charset="-128"/>
                <a:ea typeface="メイリオ" pitchFamily="50" charset="-128"/>
                <a:cs typeface="メイリオ" pitchFamily="50" charset="-128"/>
              </a:rPr>
              <a:t>画像認識や機械学習といった</a:t>
            </a:r>
            <a:r>
              <a:rPr lang="en-US" altLang="ja-JP" sz="3200" dirty="0">
                <a:latin typeface="メイリオ" pitchFamily="50" charset="-128"/>
                <a:ea typeface="メイリオ" pitchFamily="50" charset="-128"/>
                <a:cs typeface="メイリオ" pitchFamily="50" charset="-128"/>
              </a:rPr>
              <a:t>,</a:t>
            </a:r>
            <a:r>
              <a:rPr lang="ja-JP" altLang="en-US" sz="3200" dirty="0">
                <a:latin typeface="メイリオ" pitchFamily="50" charset="-128"/>
                <a:ea typeface="メイリオ" pitchFamily="50" charset="-128"/>
                <a:cs typeface="メイリオ" pitchFamily="50" charset="-128"/>
              </a:rPr>
              <a:t>現実のアプリケーションに近いベンチマークである</a:t>
            </a:r>
            <a:r>
              <a:rPr lang="en-US" altLang="ja-JP" sz="3200" dirty="0">
                <a:latin typeface="メイリオ" pitchFamily="50" charset="-128"/>
                <a:ea typeface="メイリオ" pitchFamily="50" charset="-128"/>
                <a:cs typeface="メイリオ" pitchFamily="50" charset="-128"/>
              </a:rPr>
              <a:t>PARSEC</a:t>
            </a:r>
            <a:r>
              <a:rPr lang="ja-JP" altLang="en-US" sz="3200" dirty="0">
                <a:latin typeface="メイリオ" pitchFamily="50" charset="-128"/>
                <a:ea typeface="メイリオ" pitchFamily="50" charset="-128"/>
                <a:cs typeface="メイリオ" pitchFamily="50" charset="-128"/>
              </a:rPr>
              <a:t>を</a:t>
            </a:r>
            <a:r>
              <a:rPr lang="en-US" altLang="ja-JP" sz="3200" dirty="0">
                <a:latin typeface="メイリオ" pitchFamily="50" charset="-128"/>
                <a:ea typeface="メイリオ" pitchFamily="50" charset="-128"/>
                <a:cs typeface="メイリオ" pitchFamily="50" charset="-128"/>
              </a:rPr>
              <a:t>,</a:t>
            </a:r>
            <a:r>
              <a:rPr lang="ja-JP" altLang="en-US" sz="3200" dirty="0">
                <a:latin typeface="メイリオ" pitchFamily="50" charset="-128"/>
                <a:ea typeface="メイリオ" pitchFamily="50" charset="-128"/>
                <a:cs typeface="メイリオ" pitchFamily="50" charset="-128"/>
              </a:rPr>
              <a:t>様々なタスク並列処理系で実行できるラッパーを提供</a:t>
            </a:r>
            <a:endParaRPr lang="en-US" altLang="ja-JP" sz="3200" dirty="0">
              <a:latin typeface="メイリオ" pitchFamily="50" charset="-128"/>
              <a:ea typeface="メイリオ" pitchFamily="50" charset="-128"/>
              <a:cs typeface="メイリオ" pitchFamily="50" charset="-128"/>
            </a:endParaRPr>
          </a:p>
          <a:p>
            <a:pPr marL="571500" indent="-571500">
              <a:buFont typeface="Wingdings" charset="2"/>
              <a:buChar char="Ø"/>
            </a:pPr>
            <a:r>
              <a:rPr lang="ja-JP" altLang="en-US" sz="3200" dirty="0">
                <a:latin typeface="メイリオ" pitchFamily="50" charset="-128"/>
                <a:ea typeface="メイリオ" pitchFamily="50" charset="-128"/>
                <a:cs typeface="メイリオ" pitchFamily="50" charset="-128"/>
              </a:rPr>
              <a:t>発展を続ける様々なタスク並列システムを</a:t>
            </a:r>
            <a:r>
              <a:rPr lang="en-US" altLang="ja-JP" sz="3200" dirty="0">
                <a:latin typeface="メイリオ" pitchFamily="50" charset="-128"/>
                <a:ea typeface="メイリオ" pitchFamily="50" charset="-128"/>
                <a:cs typeface="メイリオ" pitchFamily="50" charset="-128"/>
              </a:rPr>
              <a:t>”</a:t>
            </a:r>
            <a:r>
              <a:rPr lang="ja-JP" altLang="en-US" sz="3200" b="1" dirty="0">
                <a:latin typeface="メイリオ" pitchFamily="50" charset="-128"/>
                <a:ea typeface="メイリオ" pitchFamily="50" charset="-128"/>
                <a:cs typeface="メイリオ" pitchFamily="50" charset="-128"/>
              </a:rPr>
              <a:t>実</a:t>
            </a:r>
            <a:r>
              <a:rPr lang="en-US" altLang="ja-JP" sz="3200" dirty="0">
                <a:latin typeface="メイリオ" pitchFamily="50" charset="-128"/>
                <a:ea typeface="メイリオ" pitchFamily="50" charset="-128"/>
                <a:cs typeface="メイリオ" pitchFamily="50" charset="-128"/>
              </a:rPr>
              <a:t>”</a:t>
            </a:r>
            <a:r>
              <a:rPr lang="ja-JP" altLang="en-US" sz="3200" dirty="0">
                <a:latin typeface="メイリオ" pitchFamily="50" charset="-128"/>
                <a:ea typeface="メイリオ" pitchFamily="50" charset="-128"/>
                <a:cs typeface="メイリオ" pitchFamily="50" charset="-128"/>
              </a:rPr>
              <a:t>性能・生産性の観点から比較・評価が可能に</a:t>
            </a:r>
            <a:endParaRPr lang="en-US" altLang="ja-JP" sz="3600" b="1" dirty="0">
              <a:latin typeface="メイリオ" pitchFamily="50" charset="-128"/>
              <a:ea typeface="メイリオ" pitchFamily="50" charset="-128"/>
              <a:cs typeface="メイリオ" pitchFamily="50" charset="-128"/>
            </a:endParaRPr>
          </a:p>
          <a:p>
            <a:pPr marL="360000" indent="-360000">
              <a:buFont typeface="Wingdings" charset="2"/>
              <a:buChar char="n"/>
            </a:pPr>
            <a:r>
              <a:rPr lang="ja-JP" altLang="en-US" sz="3600" b="1" dirty="0">
                <a:latin typeface="メイリオ" pitchFamily="50" charset="-128"/>
                <a:ea typeface="メイリオ" pitchFamily="50" charset="-128"/>
                <a:cs typeface="メイリオ" pitchFamily="50" charset="-128"/>
              </a:rPr>
              <a:t>タスク並列向け性能モデリング</a:t>
            </a:r>
            <a:endParaRPr lang="en-US" altLang="ja-JP" sz="3600" b="1" dirty="0">
              <a:latin typeface="メイリオ" pitchFamily="50" charset="-128"/>
              <a:ea typeface="メイリオ" pitchFamily="50" charset="-128"/>
              <a:cs typeface="メイリオ" pitchFamily="50" charset="-128"/>
            </a:endParaRPr>
          </a:p>
          <a:p>
            <a:pPr marL="457200" indent="-457200">
              <a:buFont typeface="Wingdings" charset="2"/>
              <a:buChar char="Ø"/>
            </a:pPr>
            <a:r>
              <a:rPr lang="en-US" altLang="ja-JP" sz="3200" dirty="0">
                <a:latin typeface="メイリオ" pitchFamily="50" charset="-128"/>
                <a:ea typeface="メイリオ" pitchFamily="50" charset="-128"/>
                <a:cs typeface="メイリオ" pitchFamily="50" charset="-128"/>
              </a:rPr>
              <a:t>DAG</a:t>
            </a:r>
            <a:r>
              <a:rPr lang="ja-JP" altLang="en-US" sz="3200" dirty="0">
                <a:latin typeface="メイリオ" pitchFamily="50" charset="-128"/>
                <a:ea typeface="メイリオ" pitchFamily="50" charset="-128"/>
                <a:cs typeface="メイリオ" pitchFamily="50" charset="-128"/>
              </a:rPr>
              <a:t>を用いた小規模でのプロファイリング情報を元に予測</a:t>
            </a:r>
            <a:endParaRPr lang="en-US" altLang="ja-JP" sz="3200" dirty="0">
              <a:latin typeface="メイリオ" pitchFamily="50" charset="-128"/>
              <a:ea typeface="メイリオ" pitchFamily="50" charset="-128"/>
              <a:cs typeface="メイリオ" pitchFamily="50" charset="-128"/>
            </a:endParaRPr>
          </a:p>
          <a:p>
            <a:pPr marL="457200" indent="-457200">
              <a:buFont typeface="Wingdings" charset="2"/>
              <a:buChar char="Ø"/>
            </a:pPr>
            <a:r>
              <a:rPr lang="ja-JP" altLang="en-US" sz="3200" dirty="0">
                <a:latin typeface="メイリオ" pitchFamily="50" charset="-128"/>
                <a:ea typeface="メイリオ" pitchFamily="50" charset="-128"/>
                <a:cs typeface="メイリオ" pitchFamily="50" charset="-128"/>
              </a:rPr>
              <a:t>実際には測定が困難なサイズのプログラムの評価を可能に</a:t>
            </a:r>
            <a:br>
              <a:rPr lang="en-US" altLang="ja-JP" sz="3200" dirty="0">
                <a:latin typeface="メイリオ" pitchFamily="50" charset="-128"/>
                <a:ea typeface="メイリオ" pitchFamily="50" charset="-128"/>
                <a:cs typeface="メイリオ" pitchFamily="50" charset="-128"/>
              </a:rPr>
            </a:br>
            <a:endParaRPr lang="en-US" altLang="ja-JP" sz="3200" dirty="0">
              <a:latin typeface="メイリオ" pitchFamily="50" charset="-128"/>
              <a:ea typeface="メイリオ" pitchFamily="50" charset="-128"/>
              <a:cs typeface="メイリオ" pitchFamily="50" charset="-128"/>
            </a:endParaRPr>
          </a:p>
          <a:p>
            <a:pPr marL="360000" indent="-360000">
              <a:buFont typeface="Wingdings" charset="2"/>
              <a:buChar char="n"/>
            </a:pPr>
            <a:r>
              <a:rPr lang="ja-JP" altLang="en-US" sz="3600" b="1" dirty="0">
                <a:latin typeface="メイリオ" pitchFamily="50" charset="-128"/>
                <a:ea typeface="メイリオ" pitchFamily="50" charset="-128"/>
                <a:cs typeface="メイリオ" pitchFamily="50" charset="-128"/>
              </a:rPr>
              <a:t>タスク並列向けプロファイラ</a:t>
            </a:r>
            <a:endParaRPr lang="en-US" altLang="ja-JP" sz="3600" b="1"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タスク並列プログラムを可視化・解析</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性能低下の原因究明に有用</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分散メモリ環境で動作するプロファイラ</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タスク並列プログラムの性能予測</a:t>
            </a:r>
            <a:endParaRPr lang="en-US" altLang="ja-JP" sz="3200" dirty="0">
              <a:latin typeface="メイリオ" pitchFamily="50" charset="-128"/>
              <a:ea typeface="メイリオ" pitchFamily="50" charset="-128"/>
              <a:cs typeface="メイリオ" pitchFamily="50" charset="-128"/>
            </a:endParaRPr>
          </a:p>
        </p:txBody>
      </p:sp>
      <p:sp>
        <p:nvSpPr>
          <p:cNvPr id="102" name="正方形/長方形 101"/>
          <p:cNvSpPr/>
          <p:nvPr/>
        </p:nvSpPr>
        <p:spPr bwMode="auto">
          <a:xfrm>
            <a:off x="882403" y="5940392"/>
            <a:ext cx="28587176" cy="5040667"/>
          </a:xfrm>
          <a:prstGeom prst="rect">
            <a:avLst/>
          </a:prstGeom>
          <a:solidFill>
            <a:srgbClr val="FFFFFF">
              <a:alpha val="70000"/>
            </a:srgbClr>
          </a:solidFill>
          <a:ln w="76200">
            <a:solidFill>
              <a:schemeClr val="bg1">
                <a:lumMod val="50000"/>
              </a:schemeClr>
            </a:solidFill>
            <a:miter lim="800000"/>
            <a:headEnd/>
            <a:tailEnd/>
          </a:ln>
          <a:effectLst/>
        </p:spPr>
        <p:txBody>
          <a:bodyPr wrap="square" lIns="90000" tIns="46800" rIns="90000" bIns="46800" anchor="ctr">
            <a:noAutofit/>
          </a:bodyPr>
          <a:lstStyle/>
          <a:p>
            <a:r>
              <a:rPr lang="ja-JP" altLang="en-US" sz="36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研究室のメインテーマ</a:t>
            </a:r>
            <a:endParaRPr lang="en-US" altLang="ja-JP" sz="36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endParaRPr>
          </a:p>
          <a:p>
            <a:r>
              <a:rPr lang="ja-JP" altLang="en-US" sz="3200" dirty="0">
                <a:latin typeface="メイリオ" pitchFamily="50" charset="-128"/>
                <a:ea typeface="メイリオ" pitchFamily="50" charset="-128"/>
              </a:rPr>
              <a:t>　田浦研究室の中心的分野は</a:t>
            </a:r>
            <a:r>
              <a:rPr lang="en-US" altLang="ja-JP" sz="3200" dirty="0">
                <a:latin typeface="メイリオ" pitchFamily="50" charset="-128"/>
                <a:ea typeface="メイリオ" pitchFamily="50" charset="-128"/>
              </a:rPr>
              <a:t>, </a:t>
            </a:r>
            <a:r>
              <a:rPr lang="en-US" altLang="ja-JP" sz="3200" u="sng" dirty="0">
                <a:latin typeface="メイリオ" pitchFamily="50" charset="-128"/>
                <a:ea typeface="メイリオ" pitchFamily="50" charset="-128"/>
              </a:rPr>
              <a:t>『</a:t>
            </a:r>
            <a:r>
              <a:rPr lang="ja-JP" altLang="en-US" sz="3200" b="1" u="sng" dirty="0">
                <a:latin typeface="メイリオ" pitchFamily="50" charset="-128"/>
                <a:ea typeface="メイリオ" pitchFamily="50" charset="-128"/>
              </a:rPr>
              <a:t>高性能な計算環境</a:t>
            </a:r>
            <a:r>
              <a:rPr lang="ja-JP" altLang="en-US" sz="3200" u="sng" dirty="0">
                <a:latin typeface="メイリオ" pitchFamily="50" charset="-128"/>
                <a:ea typeface="メイリオ" pitchFamily="50" charset="-128"/>
              </a:rPr>
              <a:t>を</a:t>
            </a:r>
            <a:r>
              <a:rPr lang="ja-JP" altLang="en-US" sz="3200" b="1" u="sng" dirty="0">
                <a:latin typeface="メイリオ" pitchFamily="50" charset="-128"/>
                <a:ea typeface="メイリオ" pitchFamily="50" charset="-128"/>
              </a:rPr>
              <a:t>容易</a:t>
            </a:r>
            <a:r>
              <a:rPr lang="ja-JP" altLang="en-US" sz="3200" u="sng" dirty="0">
                <a:latin typeface="メイリオ" pitchFamily="50" charset="-128"/>
                <a:ea typeface="メイリオ" pitchFamily="50" charset="-128"/>
              </a:rPr>
              <a:t>に</a:t>
            </a:r>
            <a:r>
              <a:rPr lang="en-US" altLang="ja-JP" sz="3200" u="sng" dirty="0">
                <a:latin typeface="メイリオ" pitchFamily="50" charset="-128"/>
                <a:ea typeface="メイリオ" pitchFamily="50" charset="-128"/>
              </a:rPr>
              <a:t>(</a:t>
            </a:r>
            <a:r>
              <a:rPr lang="ja-JP" altLang="en-US" sz="3200" u="sng" dirty="0">
                <a:latin typeface="メイリオ" pitchFamily="50" charset="-128"/>
                <a:ea typeface="メイリオ" pitchFamily="50" charset="-128"/>
              </a:rPr>
              <a:t>プログラマとして</a:t>
            </a:r>
            <a:r>
              <a:rPr lang="en-US" altLang="ja-JP" sz="3200" u="sng" dirty="0">
                <a:latin typeface="メイリオ" pitchFamily="50" charset="-128"/>
                <a:ea typeface="メイリオ" pitchFamily="50" charset="-128"/>
              </a:rPr>
              <a:t>, </a:t>
            </a:r>
            <a:r>
              <a:rPr lang="ja-JP" altLang="en-US" sz="3200" u="sng" dirty="0">
                <a:latin typeface="メイリオ" pitchFamily="50" charset="-128"/>
                <a:ea typeface="メイリオ" pitchFamily="50" charset="-128"/>
              </a:rPr>
              <a:t>あるいはエンドユーザーとして</a:t>
            </a:r>
            <a:r>
              <a:rPr lang="en-US" altLang="ja-JP" sz="3200" u="sng" dirty="0">
                <a:latin typeface="メイリオ" pitchFamily="50" charset="-128"/>
                <a:ea typeface="メイリオ" pitchFamily="50" charset="-128"/>
              </a:rPr>
              <a:t>)</a:t>
            </a:r>
            <a:r>
              <a:rPr lang="ja-JP" altLang="en-US" sz="3200" u="sng" dirty="0">
                <a:latin typeface="メイリオ" pitchFamily="50" charset="-128"/>
                <a:ea typeface="メイリオ" pitchFamily="50" charset="-128"/>
              </a:rPr>
              <a:t>利用でき</a:t>
            </a:r>
            <a:r>
              <a:rPr lang="en-US" altLang="ja-JP" sz="3200" u="sng" dirty="0">
                <a:latin typeface="メイリオ" pitchFamily="50" charset="-128"/>
                <a:ea typeface="メイリオ" pitchFamily="50" charset="-128"/>
              </a:rPr>
              <a:t>, </a:t>
            </a:r>
            <a:r>
              <a:rPr lang="ja-JP" altLang="en-US" sz="3200" u="sng" dirty="0">
                <a:latin typeface="メイリオ" pitchFamily="50" charset="-128"/>
                <a:ea typeface="メイリオ" pitchFamily="50" charset="-128"/>
              </a:rPr>
              <a:t>なおかつ</a:t>
            </a:r>
            <a:r>
              <a:rPr lang="ja-JP" altLang="en-US" sz="3200" b="1" u="sng" dirty="0">
                <a:latin typeface="メイリオ" pitchFamily="50" charset="-128"/>
                <a:ea typeface="メイリオ" pitchFamily="50" charset="-128"/>
              </a:rPr>
              <a:t>高性能</a:t>
            </a:r>
            <a:r>
              <a:rPr lang="ja-JP" altLang="en-US" sz="3200" u="sng" dirty="0">
                <a:latin typeface="メイリオ" pitchFamily="50" charset="-128"/>
                <a:ea typeface="メイリオ" pitchFamily="50" charset="-128"/>
              </a:rPr>
              <a:t>に実行できるような基盤ソフトウェア</a:t>
            </a:r>
            <a:r>
              <a:rPr lang="en-US" altLang="ja-JP" sz="3200" b="1" u="sng" dirty="0">
                <a:latin typeface="メイリオ" pitchFamily="50" charset="-128"/>
                <a:ea typeface="メイリオ" pitchFamily="50" charset="-128"/>
              </a:rPr>
              <a:t>』</a:t>
            </a:r>
            <a:r>
              <a:rPr lang="ja-JP" altLang="en-US" sz="3200" dirty="0">
                <a:latin typeface="メイリオ" pitchFamily="50" charset="-128"/>
                <a:ea typeface="メイリオ" pitchFamily="50" charset="-128"/>
              </a:rPr>
              <a:t>です</a:t>
            </a:r>
            <a:r>
              <a:rPr lang="en-US" altLang="ja-JP" sz="3200" dirty="0">
                <a:latin typeface="メイリオ" pitchFamily="50" charset="-128"/>
                <a:ea typeface="メイリオ" pitchFamily="50" charset="-128"/>
              </a:rPr>
              <a:t>.</a:t>
            </a:r>
            <a:r>
              <a:rPr lang="ja-JP" altLang="en-US" sz="3200" dirty="0">
                <a:latin typeface="メイリオ" pitchFamily="50" charset="-128"/>
                <a:ea typeface="メイリオ" pitchFamily="50" charset="-128"/>
              </a:rPr>
              <a:t> そのために</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プログラミング言語の設計</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処理系・コンパイラ</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実行時システム</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オペレーティングシステムレベルの基盤技術の設計や実装</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ファイルシステムやデータベースなどのデータ格納・処理基盤の設計や実装</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プログラミングなしで並列処理を行うエンドユーザ向けツールの設計や実装</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新しい並列アルゴリズムの研究</a:t>
            </a:r>
            <a:r>
              <a:rPr lang="ja-JP" altLang="en-US" sz="3200" dirty="0">
                <a:latin typeface="メイリオ" pitchFamily="50" charset="-128"/>
                <a:ea typeface="メイリオ" pitchFamily="50" charset="-128"/>
              </a:rPr>
              <a:t>」などを行なっています</a:t>
            </a:r>
            <a:r>
              <a:rPr lang="en-US" altLang="ja-JP" sz="3200" dirty="0">
                <a:latin typeface="メイリオ" pitchFamily="50" charset="-128"/>
                <a:ea typeface="メイリオ" pitchFamily="50" charset="-128"/>
              </a:rPr>
              <a:t>.</a:t>
            </a:r>
            <a:r>
              <a:rPr lang="ja-JP" altLang="en-US" sz="3200" dirty="0">
                <a:latin typeface="メイリオ" pitchFamily="50" charset="-128"/>
                <a:ea typeface="メイリオ" pitchFamily="50" charset="-128"/>
              </a:rPr>
              <a:t> </a:t>
            </a:r>
            <a:endParaRPr lang="en-US" altLang="ja-JP" sz="3200" dirty="0">
              <a:latin typeface="メイリオ" pitchFamily="50" charset="-128"/>
              <a:ea typeface="メイリオ" pitchFamily="50" charset="-128"/>
            </a:endParaRPr>
          </a:p>
          <a:p>
            <a:r>
              <a:rPr lang="en-US" altLang="ja-JP" sz="36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B3</a:t>
            </a:r>
            <a:r>
              <a:rPr lang="ja-JP" altLang="en-US" sz="36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のみなさんへ</a:t>
            </a:r>
            <a:endParaRPr lang="en-US" altLang="ja-JP" sz="36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endParaRPr>
          </a:p>
          <a:p>
            <a:r>
              <a:rPr lang="ja-JP" altLang="en-US" sz="3200" dirty="0">
                <a:latin typeface="メイリオ" pitchFamily="50" charset="-128"/>
                <a:ea typeface="メイリオ" pitchFamily="50" charset="-128"/>
              </a:rPr>
              <a:t>　多くのテーマは「</a:t>
            </a:r>
            <a:r>
              <a:rPr lang="ja-JP" altLang="en-US" sz="3200" b="1" dirty="0">
                <a:latin typeface="メイリオ" pitchFamily="50" charset="-128"/>
                <a:ea typeface="メイリオ" pitchFamily="50" charset="-128"/>
              </a:rPr>
              <a:t>高性能な計算環境を</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簡単に</a:t>
            </a:r>
            <a:r>
              <a:rPr lang="ja-JP" altLang="en-US" sz="3200" dirty="0">
                <a:latin typeface="メイリオ" pitchFamily="50" charset="-128"/>
                <a:ea typeface="メイリオ" pitchFamily="50" charset="-128"/>
              </a:rPr>
              <a:t>」使えるようにするという点で共通しています</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このゴールに興味・共感を覚え</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自分でそこを変えようという意欲のある人を歓迎します</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もちろん宗教ではありませんので</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何に共感するかは人それぞれです</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このゴールに共感を覚えなくても</a:t>
            </a:r>
            <a:r>
              <a:rPr lang="en-US" altLang="ja-JP" sz="3200" dirty="0">
                <a:latin typeface="メイリオ" pitchFamily="50" charset="-128"/>
                <a:ea typeface="メイリオ" pitchFamily="50" charset="-128"/>
              </a:rPr>
              <a:t>, </a:t>
            </a:r>
            <a:r>
              <a:rPr lang="ja-JP" altLang="en-US" sz="3200" b="1" dirty="0">
                <a:latin typeface="メイリオ" pitchFamily="50" charset="-128"/>
                <a:ea typeface="メイリオ" pitchFamily="50" charset="-128"/>
              </a:rPr>
              <a:t>基盤ソフトウェア</a:t>
            </a:r>
            <a:r>
              <a:rPr lang="en-US" altLang="ja-JP" sz="3200" b="1"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言語や</a:t>
            </a:r>
            <a:r>
              <a:rPr lang="en-US" altLang="ja-JP" sz="3200" b="1" dirty="0">
                <a:latin typeface="メイリオ" pitchFamily="50" charset="-128"/>
                <a:ea typeface="メイリオ" pitchFamily="50" charset="-128"/>
              </a:rPr>
              <a:t>OS)</a:t>
            </a:r>
            <a:r>
              <a:rPr lang="ja-JP" altLang="en-US" sz="3200" b="1" dirty="0">
                <a:latin typeface="メイリオ" pitchFamily="50" charset="-128"/>
                <a:ea typeface="メイリオ" pitchFamily="50" charset="-128"/>
              </a:rPr>
              <a:t>に興味がある人</a:t>
            </a:r>
            <a:r>
              <a:rPr lang="ja-JP" altLang="en-US" sz="3200" dirty="0">
                <a:latin typeface="メイリオ" pitchFamily="50" charset="-128"/>
                <a:ea typeface="メイリオ" pitchFamily="50" charset="-128"/>
              </a:rPr>
              <a:t>にはアドバイスが可能です</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新しい並列アルゴリズムを作る</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並列処理系を実応用に適用することに興味がある人も歓迎です</a:t>
            </a:r>
            <a:r>
              <a:rPr lang="en-US" altLang="ja-JP" sz="3200" dirty="0">
                <a:latin typeface="メイリオ" pitchFamily="50" charset="-128"/>
                <a:ea typeface="メイリオ" pitchFamily="50" charset="-128"/>
              </a:rPr>
              <a:t>.</a:t>
            </a:r>
          </a:p>
        </p:txBody>
      </p:sp>
      <p:sp>
        <p:nvSpPr>
          <p:cNvPr id="120" name="テキスト ボックス 119"/>
          <p:cNvSpPr txBox="1"/>
          <p:nvPr/>
        </p:nvSpPr>
        <p:spPr>
          <a:xfrm>
            <a:off x="954411" y="11539166"/>
            <a:ext cx="4862870" cy="1261884"/>
          </a:xfrm>
          <a:prstGeom prst="rect">
            <a:avLst/>
          </a:prstGeom>
          <a:noFill/>
        </p:spPr>
        <p:txBody>
          <a:bodyPr vert="horz" wrap="square" rtlCol="0">
            <a:spAutoFit/>
          </a:bodyPr>
          <a:lstStyle/>
          <a:p>
            <a:r>
              <a:rPr kumimoji="1" lang="ja-JP" altLang="en-US" b="1" dirty="0">
                <a:effectLst>
                  <a:outerShdw blurRad="38100" dist="38100" dir="2700000" algn="tl">
                    <a:srgbClr val="000000">
                      <a:alpha val="43137"/>
                    </a:srgbClr>
                  </a:outerShdw>
                </a:effectLst>
                <a:latin typeface="メイリオ" pitchFamily="50" charset="-128"/>
                <a:ea typeface="メイリオ" pitchFamily="50" charset="-128"/>
              </a:rPr>
              <a:t>研究内容</a:t>
            </a:r>
          </a:p>
        </p:txBody>
      </p:sp>
      <p:sp>
        <p:nvSpPr>
          <p:cNvPr id="121" name="テキスト ボックス 120"/>
          <p:cNvSpPr txBox="1"/>
          <p:nvPr/>
        </p:nvSpPr>
        <p:spPr>
          <a:xfrm>
            <a:off x="945404" y="4857007"/>
            <a:ext cx="12889432" cy="1261884"/>
          </a:xfrm>
          <a:prstGeom prst="rect">
            <a:avLst/>
          </a:prstGeom>
          <a:noFill/>
        </p:spPr>
        <p:txBody>
          <a:bodyPr vert="horz" wrap="square" rtlCol="0">
            <a:spAutoFit/>
          </a:bodyPr>
          <a:lstStyle/>
          <a:p>
            <a:r>
              <a:rPr kumimoji="1" lang="ja-JP" altLang="en-US" b="1" dirty="0">
                <a:effectLst>
                  <a:outerShdw blurRad="38100" dist="38100" dir="2700000" algn="tl">
                    <a:srgbClr val="000000">
                      <a:alpha val="43137"/>
                    </a:srgbClr>
                  </a:outerShdw>
                </a:effectLst>
                <a:latin typeface="メイリオ" pitchFamily="50" charset="-128"/>
                <a:ea typeface="メイリオ" pitchFamily="50" charset="-128"/>
              </a:rPr>
              <a:t>田浦研とは？</a:t>
            </a:r>
          </a:p>
        </p:txBody>
      </p:sp>
      <p:grpSp>
        <p:nvGrpSpPr>
          <p:cNvPr id="2" name="Group 1"/>
          <p:cNvGrpSpPr/>
          <p:nvPr/>
        </p:nvGrpSpPr>
        <p:grpSpPr>
          <a:xfrm>
            <a:off x="15264902" y="19253759"/>
            <a:ext cx="14130676" cy="5379120"/>
            <a:chOff x="910053" y="24219671"/>
            <a:chExt cx="14094698" cy="5379120"/>
          </a:xfrm>
        </p:grpSpPr>
        <p:sp>
          <p:nvSpPr>
            <p:cNvPr id="80" name="正方形/長方形 79"/>
            <p:cNvSpPr/>
            <p:nvPr/>
          </p:nvSpPr>
          <p:spPr bwMode="auto">
            <a:xfrm>
              <a:off x="910053" y="24219671"/>
              <a:ext cx="14094698" cy="5010962"/>
            </a:xfrm>
            <a:prstGeom prst="rect">
              <a:avLst/>
            </a:prstGeom>
            <a:solidFill>
              <a:srgbClr val="FFFFFF">
                <a:alpha val="70000"/>
              </a:srgbClr>
            </a:solidFill>
            <a:ln w="76200">
              <a:solidFill>
                <a:schemeClr val="bg1">
                  <a:lumMod val="50000"/>
                </a:schemeClr>
              </a:solidFill>
              <a:miter lim="800000"/>
              <a:headEnd/>
              <a:tailEnd/>
            </a:ln>
            <a:effectLst/>
          </p:spPr>
          <p:txBody>
            <a:bodyPr wrap="none" lIns="90000" tIns="46800" rIns="90000" bIns="46800" anchor="ctr"/>
            <a:lstStyle/>
            <a:p>
              <a:pPr>
                <a:buFont typeface="Arial" pitchFamily="34" charset="0"/>
                <a:buChar char="•"/>
                <a:defRPr/>
              </a:pPr>
              <a:endParaRPr lang="en-US" altLang="ja-JP" sz="3600" b="1" dirty="0">
                <a:solidFill>
                  <a:schemeClr val="bg2">
                    <a:lumMod val="25000"/>
                  </a:schemeClr>
                </a:solidFill>
                <a:effectLst>
                  <a:outerShdw blurRad="38100" dist="38100" dir="2700000" algn="tl">
                    <a:srgbClr val="000000">
                      <a:alpha val="43137"/>
                    </a:srgbClr>
                  </a:outerShdw>
                </a:effectLst>
              </a:endParaRPr>
            </a:p>
          </p:txBody>
        </p:sp>
        <p:sp>
          <p:nvSpPr>
            <p:cNvPr id="81" name="テキスト ボックス 38"/>
            <p:cNvSpPr txBox="1">
              <a:spLocks noChangeArrowheads="1"/>
            </p:cNvSpPr>
            <p:nvPr/>
          </p:nvSpPr>
          <p:spPr bwMode="auto">
            <a:xfrm>
              <a:off x="1202808" y="25443807"/>
              <a:ext cx="13613134" cy="4154984"/>
            </a:xfrm>
            <a:prstGeom prst="rect">
              <a:avLst/>
            </a:prstGeom>
            <a:noFill/>
            <a:ln w="9525">
              <a:noFill/>
              <a:miter lim="800000"/>
              <a:headEnd/>
              <a:tailEnd/>
            </a:ln>
          </p:spPr>
          <p:txBody>
            <a:bodyPr wrap="square">
              <a:spAutoFit/>
            </a:bodyPr>
            <a:lstStyle/>
            <a:p>
              <a:pPr marL="360000" indent="-360000">
                <a:buFont typeface="Wingdings" pitchFamily="2" charset="2"/>
                <a:buChar char="n"/>
              </a:pPr>
              <a:r>
                <a:rPr lang="ja-JP" altLang="en-US" sz="3600" b="1" dirty="0">
                  <a:latin typeface="メイリオ" pitchFamily="50" charset="-128"/>
                  <a:ea typeface="メイリオ" pitchFamily="50" charset="-128"/>
                  <a:cs typeface="メイリオ" pitchFamily="50" charset="-128"/>
                </a:rPr>
                <a:t>次世代不揮発性メモリ向けファイルシステム</a:t>
              </a:r>
              <a:r>
                <a:rPr lang="en-US" altLang="ja-JP" sz="3600" b="1" dirty="0">
                  <a:latin typeface="メイリオ" pitchFamily="50" charset="-128"/>
                  <a:ea typeface="メイリオ" pitchFamily="50" charset="-128"/>
                  <a:cs typeface="メイリオ" pitchFamily="50" charset="-128"/>
                </a:rPr>
                <a:t> AMFS</a:t>
              </a: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キャッシュを介さずデータを読み込むことができ，アトミックな更新を用いて安全かつ高速にデータを永続化</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電源喪失等によるクラッシュ状態をシミュレーションし，アプリケーションの安全性も評価</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n"/>
              </a:pPr>
              <a:r>
                <a:rPr lang="ja-JP" altLang="en-US" sz="3600" b="1" dirty="0">
                  <a:latin typeface="メイリオ" pitchFamily="50" charset="-128"/>
                  <a:ea typeface="メイリオ" pitchFamily="50" charset="-128"/>
                  <a:cs typeface="メイリオ" pitchFamily="50" charset="-128"/>
                </a:rPr>
                <a:t>広域分散環境上の分散ファイルシステム</a:t>
              </a:r>
            </a:p>
            <a:p>
              <a:pPr marL="457200" indent="-457200">
                <a:buFont typeface="Wingdings" panose="05000000000000000000" pitchFamily="2" charset="2"/>
                <a:buChar char="Ø"/>
              </a:pPr>
              <a:r>
                <a:rPr lang="ja-JP" altLang="en-US" sz="3200" dirty="0">
                  <a:latin typeface="メイリオ" pitchFamily="50" charset="-128"/>
                  <a:ea typeface="メイリオ" pitchFamily="50" charset="-128"/>
                  <a:cs typeface="メイリオ" pitchFamily="50" charset="-128"/>
                </a:rPr>
                <a:t>デスクトップ</a:t>
              </a:r>
              <a:r>
                <a:rPr lang="en-US" altLang="ja-JP" sz="3200" dirty="0">
                  <a:latin typeface="メイリオ" pitchFamily="50" charset="-128"/>
                  <a:ea typeface="メイリオ" pitchFamily="50" charset="-128"/>
                  <a:cs typeface="メイリオ" pitchFamily="50" charset="-128"/>
                </a:rPr>
                <a:t>PC</a:t>
              </a:r>
              <a:r>
                <a:rPr lang="ja-JP" altLang="en-US" sz="3200" dirty="0">
                  <a:latin typeface="メイリオ" pitchFamily="50" charset="-128"/>
                  <a:ea typeface="メイリオ" pitchFamily="50" charset="-128"/>
                  <a:cs typeface="メイリオ" pitchFamily="50" charset="-128"/>
                </a:rPr>
                <a:t>・クラウド・クラスタなどの異なる環境間でも動作</a:t>
              </a:r>
            </a:p>
            <a:p>
              <a:pPr marL="457200" indent="-457200">
                <a:buFont typeface="Wingdings" panose="05000000000000000000" pitchFamily="2" charset="2"/>
                <a:buChar char="Ø"/>
              </a:pPr>
              <a:endParaRPr lang="en-US" altLang="ja-JP" sz="3200" dirty="0">
                <a:latin typeface="メイリオ" pitchFamily="50" charset="-128"/>
                <a:ea typeface="メイリオ" pitchFamily="50" charset="-128"/>
                <a:cs typeface="メイリオ" pitchFamily="50" charset="-128"/>
              </a:endParaRPr>
            </a:p>
          </p:txBody>
        </p:sp>
        <p:grpSp>
          <p:nvGrpSpPr>
            <p:cNvPr id="160" name="グループ化 159"/>
            <p:cNvGrpSpPr/>
            <p:nvPr/>
          </p:nvGrpSpPr>
          <p:grpSpPr>
            <a:xfrm>
              <a:off x="1270093" y="24507703"/>
              <a:ext cx="12873861" cy="843522"/>
              <a:chOff x="15951538" y="12979325"/>
              <a:chExt cx="12873861" cy="843522"/>
            </a:xfrm>
          </p:grpSpPr>
          <p:sp>
            <p:nvSpPr>
              <p:cNvPr id="161" name="Rectangle 609"/>
              <p:cNvSpPr>
                <a:spLocks noChangeArrowheads="1"/>
              </p:cNvSpPr>
              <p:nvPr/>
            </p:nvSpPr>
            <p:spPr bwMode="auto">
              <a:xfrm>
                <a:off x="16024223" y="13339366"/>
                <a:ext cx="8509890" cy="483481"/>
              </a:xfrm>
              <a:prstGeom prst="rect">
                <a:avLst/>
              </a:prstGeom>
              <a:solidFill>
                <a:srgbClr val="FFDEFF"/>
              </a:solidFill>
              <a:ln w="9525">
                <a:noFill/>
                <a:miter lim="800000"/>
                <a:headEnd/>
                <a:tailEnd/>
              </a:ln>
            </p:spPr>
            <p:txBody>
              <a:bodyPr wrap="none" lIns="90000" tIns="46800" rIns="90000" bIns="46800" anchor="ctr"/>
              <a:lstStyle/>
              <a:p>
                <a:endParaRPr lang="ja-JP" altLang="en-US" dirty="0">
                  <a:latin typeface="メイリオ" pitchFamily="50" charset="-128"/>
                  <a:ea typeface="メイリオ" pitchFamily="50" charset="-128"/>
                </a:endParaRPr>
              </a:p>
            </p:txBody>
          </p:sp>
          <p:sp>
            <p:nvSpPr>
              <p:cNvPr id="162" name="テキスト ボックス 161"/>
              <p:cNvSpPr txBox="1"/>
              <p:nvPr/>
            </p:nvSpPr>
            <p:spPr>
              <a:xfrm>
                <a:off x="15951538" y="12979325"/>
                <a:ext cx="12873861" cy="769441"/>
              </a:xfrm>
              <a:prstGeom prst="rect">
                <a:avLst/>
              </a:prstGeom>
              <a:noFill/>
            </p:spPr>
            <p:txBody>
              <a:bodyPr wrap="square">
                <a:spAutoFit/>
              </a:bodyPr>
              <a:lstStyle/>
              <a:p>
                <a:pPr>
                  <a:defRPr/>
                </a:pPr>
                <a:r>
                  <a:rPr lang="ja-JP" altLang="en-US" sz="44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ファイルシステム</a:t>
                </a:r>
                <a:endParaRPr lang="en-US" altLang="ja-JP" sz="44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endParaRPr>
              </a:p>
            </p:txBody>
          </p:sp>
        </p:grpSp>
      </p:grpSp>
      <p:sp>
        <p:nvSpPr>
          <p:cNvPr id="265" name="正方形/長方形 264"/>
          <p:cNvSpPr/>
          <p:nvPr/>
        </p:nvSpPr>
        <p:spPr bwMode="auto">
          <a:xfrm>
            <a:off x="15275649" y="24372368"/>
            <a:ext cx="14119929" cy="4858265"/>
          </a:xfrm>
          <a:prstGeom prst="rect">
            <a:avLst/>
          </a:prstGeom>
          <a:solidFill>
            <a:srgbClr val="FFFFFF">
              <a:alpha val="70000"/>
            </a:srgbClr>
          </a:solidFill>
          <a:ln w="76200">
            <a:solidFill>
              <a:schemeClr val="bg1">
                <a:lumMod val="50000"/>
              </a:schemeClr>
            </a:solidFill>
            <a:miter lim="800000"/>
            <a:headEnd/>
            <a:tailEnd/>
          </a:ln>
          <a:effectLst/>
        </p:spPr>
        <p:txBody>
          <a:bodyPr wrap="none" lIns="90000" tIns="46800" rIns="90000" bIns="46800" anchor="ctr"/>
          <a:lstStyle/>
          <a:p>
            <a:pPr>
              <a:buFont typeface="Arial" pitchFamily="34" charset="0"/>
              <a:buChar char="•"/>
              <a:defRPr/>
            </a:pPr>
            <a:endParaRPr lang="en-US" altLang="ja-JP" sz="3600" b="1" dirty="0">
              <a:solidFill>
                <a:schemeClr val="bg2">
                  <a:lumMod val="25000"/>
                </a:schemeClr>
              </a:solidFill>
              <a:effectLst>
                <a:outerShdw blurRad="38100" dist="38100" dir="2700000" algn="tl">
                  <a:srgbClr val="000000">
                    <a:alpha val="43137"/>
                  </a:srgbClr>
                </a:outerShdw>
              </a:effectLst>
            </a:endParaRPr>
          </a:p>
        </p:txBody>
      </p:sp>
      <p:sp>
        <p:nvSpPr>
          <p:cNvPr id="270" name="テキスト ボックス 269"/>
          <p:cNvSpPr txBox="1"/>
          <p:nvPr/>
        </p:nvSpPr>
        <p:spPr>
          <a:xfrm>
            <a:off x="15629526" y="25744187"/>
            <a:ext cx="11449272" cy="3046988"/>
          </a:xfrm>
          <a:prstGeom prst="rect">
            <a:avLst/>
          </a:prstGeom>
          <a:noFill/>
        </p:spPr>
        <p:txBody>
          <a:bodyPr wrap="square">
            <a:spAutoFit/>
          </a:bodyPr>
          <a:lstStyle/>
          <a:p>
            <a:pPr marL="360000" indent="-360000">
              <a:buFont typeface="Wingdings" pitchFamily="2" charset="2"/>
              <a:buChar char="n"/>
              <a:defRPr/>
            </a:pPr>
            <a:r>
              <a:rPr lang="ja-JP" altLang="en-US" sz="3200" b="1" dirty="0">
                <a:latin typeface="メイリオ" pitchFamily="50" charset="-128"/>
                <a:ea typeface="メイリオ" pitchFamily="50" charset="-128"/>
                <a:cs typeface="メイリオ" pitchFamily="50" charset="-128"/>
              </a:rPr>
              <a:t>高性能サーバー</a:t>
            </a:r>
            <a:endParaRPr lang="en-US" altLang="ja-JP" sz="3200" b="1" dirty="0">
              <a:latin typeface="メイリオ" pitchFamily="50" charset="-128"/>
              <a:ea typeface="メイリオ" pitchFamily="50" charset="-128"/>
              <a:cs typeface="メイリオ" pitchFamily="50" charset="-128"/>
            </a:endParaRPr>
          </a:p>
          <a:p>
            <a:pPr marL="360000" indent="-360000">
              <a:buFont typeface="Wingdings" pitchFamily="2" charset="2"/>
              <a:buChar char="Ø"/>
              <a:defRPr/>
            </a:pPr>
            <a:r>
              <a:rPr lang="ja-JP" altLang="en-US" sz="3200" dirty="0">
                <a:latin typeface="メイリオ" pitchFamily="50" charset="-128"/>
                <a:ea typeface="メイリオ" pitchFamily="50" charset="-128"/>
                <a:cs typeface="メイリオ" pitchFamily="50" charset="-128"/>
              </a:rPr>
              <a:t>多数のコア</a:t>
            </a:r>
            <a:r>
              <a:rPr lang="en-US" altLang="ja-JP" sz="3200" dirty="0">
                <a:latin typeface="メイリオ" pitchFamily="50" charset="-128"/>
                <a:ea typeface="メイリオ" pitchFamily="50" charset="-128"/>
                <a:cs typeface="メイリオ" pitchFamily="50" charset="-128"/>
              </a:rPr>
              <a:t>(〜72</a:t>
            </a:r>
            <a:r>
              <a:rPr lang="ja-JP" altLang="en-US" sz="3200" dirty="0">
                <a:latin typeface="メイリオ" pitchFamily="50" charset="-128"/>
                <a:ea typeface="メイリオ" pitchFamily="50" charset="-128"/>
                <a:cs typeface="メイリオ" pitchFamily="50" charset="-128"/>
              </a:rPr>
              <a:t>コア</a:t>
            </a:r>
            <a:r>
              <a:rPr lang="en-US" altLang="ja-JP" sz="3200" dirty="0">
                <a:latin typeface="メイリオ" pitchFamily="50" charset="-128"/>
                <a:ea typeface="メイリオ" pitchFamily="50" charset="-128"/>
                <a:cs typeface="メイリオ" pitchFamily="50" charset="-128"/>
              </a:rPr>
              <a:t>)</a:t>
            </a:r>
            <a:r>
              <a:rPr lang="ja-JP" altLang="en-US" sz="3200" dirty="0">
                <a:latin typeface="メイリオ" pitchFamily="50" charset="-128"/>
                <a:ea typeface="メイリオ" pitchFamily="50" charset="-128"/>
                <a:cs typeface="メイリオ" pitchFamily="50" charset="-128"/>
              </a:rPr>
              <a:t>や広大なメモリ</a:t>
            </a:r>
            <a:r>
              <a:rPr lang="en-US" altLang="ja-JP" sz="3200" dirty="0">
                <a:latin typeface="メイリオ" pitchFamily="50" charset="-128"/>
                <a:ea typeface="メイリオ" pitchFamily="50" charset="-128"/>
                <a:cs typeface="メイリオ" pitchFamily="50" charset="-128"/>
              </a:rPr>
              <a:t>(629GB)</a:t>
            </a:r>
            <a:r>
              <a:rPr lang="ja-JP" altLang="en-US" sz="3200" dirty="0">
                <a:latin typeface="メイリオ" pitchFamily="50" charset="-128"/>
                <a:ea typeface="メイリオ" pitchFamily="50" charset="-128"/>
                <a:cs typeface="メイリオ" pitchFamily="50" charset="-128"/>
              </a:rPr>
              <a:t>を持ったサーバー</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defRPr/>
            </a:pPr>
            <a:r>
              <a:rPr lang="ja-JP" altLang="en-US" sz="3200" dirty="0">
                <a:latin typeface="メイリオ" pitchFamily="50" charset="-128"/>
                <a:ea typeface="メイリオ" pitchFamily="50" charset="-128"/>
                <a:cs typeface="メイリオ" pitchFamily="50" charset="-128"/>
              </a:rPr>
              <a:t>他にも</a:t>
            </a:r>
            <a:r>
              <a:rPr lang="en-US" altLang="ja-JP" sz="3200" dirty="0">
                <a:latin typeface="メイリオ" pitchFamily="50" charset="-128"/>
                <a:ea typeface="メイリオ" pitchFamily="50" charset="-128"/>
                <a:cs typeface="メイリオ" pitchFamily="50" charset="-128"/>
              </a:rPr>
              <a:t>Xeon Phi (60</a:t>
            </a:r>
            <a:r>
              <a:rPr lang="ja-JP" altLang="en-US" sz="3200" dirty="0">
                <a:latin typeface="メイリオ" pitchFamily="50" charset="-128"/>
                <a:ea typeface="メイリオ" pitchFamily="50" charset="-128"/>
                <a:cs typeface="メイリオ" pitchFamily="50" charset="-128"/>
              </a:rPr>
              <a:t>コア</a:t>
            </a:r>
            <a:r>
              <a:rPr lang="en-US" altLang="ja-JP" sz="3200" dirty="0">
                <a:latin typeface="メイリオ" pitchFamily="50" charset="-128"/>
                <a:ea typeface="メイリオ" pitchFamily="50" charset="-128"/>
                <a:cs typeface="メイリオ" pitchFamily="50" charset="-128"/>
              </a:rPr>
              <a:t>/240</a:t>
            </a:r>
            <a:r>
              <a:rPr lang="ja-JP" altLang="en-US" sz="3200" dirty="0">
                <a:latin typeface="メイリオ" pitchFamily="50" charset="-128"/>
                <a:ea typeface="メイリオ" pitchFamily="50" charset="-128"/>
                <a:cs typeface="メイリオ" pitchFamily="50" charset="-128"/>
              </a:rPr>
              <a:t>スレッド</a:t>
            </a:r>
            <a:r>
              <a:rPr lang="en-US" altLang="ja-JP" sz="3200" dirty="0">
                <a:latin typeface="メイリオ" pitchFamily="50" charset="-128"/>
                <a:ea typeface="メイリオ" pitchFamily="50" charset="-128"/>
                <a:cs typeface="メイリオ" pitchFamily="50" charset="-128"/>
              </a:rPr>
              <a:t>)×2</a:t>
            </a:r>
            <a:r>
              <a:rPr lang="ja-JP" altLang="en-US" sz="3200" dirty="0">
                <a:latin typeface="メイリオ" pitchFamily="50" charset="-128"/>
                <a:ea typeface="メイリオ" pitchFamily="50" charset="-128"/>
                <a:cs typeface="メイリオ" pitchFamily="50" charset="-128"/>
              </a:rPr>
              <a:t>なども</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n"/>
              <a:defRPr/>
            </a:pPr>
            <a:r>
              <a:rPr lang="ja-JP" altLang="en-US" sz="3200" b="1" dirty="0">
                <a:latin typeface="メイリオ" pitchFamily="50" charset="-128"/>
                <a:ea typeface="メイリオ" pitchFamily="50" charset="-128"/>
                <a:cs typeface="メイリオ" pitchFamily="50" charset="-128"/>
              </a:rPr>
              <a:t>分散環境</a:t>
            </a:r>
            <a:endParaRPr lang="en-US" altLang="ja-JP" sz="3200" b="1" dirty="0">
              <a:latin typeface="メイリオ" pitchFamily="50" charset="-128"/>
              <a:ea typeface="メイリオ" pitchFamily="50" charset="-128"/>
              <a:cs typeface="メイリオ" pitchFamily="50" charset="-128"/>
            </a:endParaRPr>
          </a:p>
          <a:p>
            <a:pPr marL="360000" indent="-360000">
              <a:buFont typeface="Wingdings" pitchFamily="2" charset="2"/>
              <a:buChar char="Ø"/>
              <a:defRPr/>
            </a:pPr>
            <a:r>
              <a:rPr lang="ja-JP" altLang="en-US" sz="3200" dirty="0">
                <a:latin typeface="メイリオ" pitchFamily="50" charset="-128"/>
                <a:ea typeface="メイリオ" pitchFamily="50" charset="-128"/>
                <a:cs typeface="メイリオ" pitchFamily="50" charset="-128"/>
              </a:rPr>
              <a:t>東大の保有するスパコン</a:t>
            </a:r>
            <a:r>
              <a:rPr lang="en-US" altLang="ja-JP" sz="3200" dirty="0">
                <a:latin typeface="メイリオ" pitchFamily="50" charset="-128"/>
                <a:ea typeface="メイリオ" pitchFamily="50" charset="-128"/>
                <a:cs typeface="メイリオ" pitchFamily="50" charset="-128"/>
              </a:rPr>
              <a:t>(FX10)</a:t>
            </a:r>
            <a:r>
              <a:rPr lang="ja-JP" altLang="en-US" sz="3200" dirty="0">
                <a:latin typeface="メイリオ" pitchFamily="50" charset="-128"/>
                <a:ea typeface="メイリオ" pitchFamily="50" charset="-128"/>
                <a:cs typeface="メイリオ" pitchFamily="50" charset="-128"/>
              </a:rPr>
              <a:t>での数万コア規模の実験</a:t>
            </a:r>
            <a:endParaRPr lang="en-US" altLang="ja-JP" sz="3200" dirty="0">
              <a:latin typeface="メイリオ" pitchFamily="50" charset="-128"/>
              <a:ea typeface="メイリオ" pitchFamily="50" charset="-128"/>
              <a:cs typeface="メイリオ" pitchFamily="50" charset="-128"/>
            </a:endParaRPr>
          </a:p>
        </p:txBody>
      </p:sp>
      <p:pic>
        <p:nvPicPr>
          <p:cNvPr id="1026" name="Picture 2" descr="C:\Users\Makoto\Documents\tlab\labdocs\intros\2015\b3_intro\figures\DSC02501.JPG"/>
          <p:cNvPicPr>
            <a:picLocks noChangeAspect="1" noChangeArrowheads="1"/>
          </p:cNvPicPr>
          <p:nvPr/>
        </p:nvPicPr>
        <p:blipFill>
          <a:blip r:embed="rId4" cstate="print"/>
          <a:srcRect/>
          <a:stretch>
            <a:fillRect/>
          </a:stretch>
        </p:blipFill>
        <p:spPr bwMode="auto">
          <a:xfrm rot="5400000">
            <a:off x="26282916" y="25502383"/>
            <a:ext cx="3402332" cy="2268473"/>
          </a:xfrm>
          <a:prstGeom prst="rect">
            <a:avLst/>
          </a:prstGeom>
          <a:noFill/>
        </p:spPr>
      </p:pic>
      <p:sp>
        <p:nvSpPr>
          <p:cNvPr id="124" name="テキスト ボックス 123"/>
          <p:cNvSpPr txBox="1"/>
          <p:nvPr/>
        </p:nvSpPr>
        <p:spPr>
          <a:xfrm>
            <a:off x="954411" y="30189238"/>
            <a:ext cx="7488832" cy="1261884"/>
          </a:xfrm>
          <a:prstGeom prst="rect">
            <a:avLst/>
          </a:prstGeom>
          <a:noFill/>
        </p:spPr>
        <p:txBody>
          <a:bodyPr vert="horz" wrap="square" rtlCol="0">
            <a:spAutoFit/>
          </a:bodyPr>
          <a:lstStyle/>
          <a:p>
            <a:r>
              <a:rPr kumimoji="1" lang="ja-JP" altLang="en-US" b="1" dirty="0">
                <a:effectLst>
                  <a:outerShdw blurRad="38100" dist="38100" dir="2700000" algn="tl">
                    <a:srgbClr val="000000">
                      <a:alpha val="43137"/>
                    </a:srgbClr>
                  </a:outerShdw>
                </a:effectLst>
                <a:latin typeface="メイリオ" pitchFamily="50" charset="-128"/>
                <a:ea typeface="メイリオ" pitchFamily="50" charset="-128"/>
              </a:rPr>
              <a:t>卒論生の生活</a:t>
            </a:r>
          </a:p>
        </p:txBody>
      </p:sp>
      <p:grpSp>
        <p:nvGrpSpPr>
          <p:cNvPr id="119" name="グループ化 118"/>
          <p:cNvGrpSpPr/>
          <p:nvPr/>
        </p:nvGrpSpPr>
        <p:grpSpPr>
          <a:xfrm>
            <a:off x="15275649" y="36708139"/>
            <a:ext cx="14113568" cy="6528926"/>
            <a:chOff x="15284003" y="35013774"/>
            <a:chExt cx="14113568" cy="6528926"/>
          </a:xfrm>
        </p:grpSpPr>
        <p:sp>
          <p:nvSpPr>
            <p:cNvPr id="90" name="正方形/長方形 89"/>
            <p:cNvSpPr/>
            <p:nvPr/>
          </p:nvSpPr>
          <p:spPr bwMode="auto">
            <a:xfrm>
              <a:off x="15284003" y="35013774"/>
              <a:ext cx="14113568" cy="5347985"/>
            </a:xfrm>
            <a:prstGeom prst="rect">
              <a:avLst/>
            </a:prstGeom>
            <a:solidFill>
              <a:srgbClr val="FFFFFF">
                <a:alpha val="70000"/>
              </a:srgbClr>
            </a:solidFill>
            <a:ln w="76200">
              <a:solidFill>
                <a:schemeClr val="bg1">
                  <a:lumMod val="50000"/>
                </a:schemeClr>
              </a:solidFill>
              <a:miter lim="800000"/>
              <a:headEnd/>
              <a:tailEnd/>
            </a:ln>
            <a:effectLst/>
          </p:spPr>
          <p:txBody>
            <a:bodyPr wrap="none" lIns="90000" tIns="46800" rIns="90000" bIns="46800" anchor="ctr"/>
            <a:lstStyle/>
            <a:p>
              <a:pPr>
                <a:buFont typeface="Arial" pitchFamily="34" charset="0"/>
                <a:buChar char="•"/>
                <a:defRPr/>
              </a:pPr>
              <a:endParaRPr lang="en-US" altLang="ja-JP" sz="3600" b="1" dirty="0">
                <a:solidFill>
                  <a:schemeClr val="bg2">
                    <a:lumMod val="25000"/>
                  </a:schemeClr>
                </a:solidFill>
                <a:effectLst>
                  <a:outerShdw blurRad="38100" dist="38100" dir="2700000" algn="tl">
                    <a:srgbClr val="000000">
                      <a:alpha val="43137"/>
                    </a:srgbClr>
                  </a:outerShdw>
                </a:effectLst>
              </a:endParaRPr>
            </a:p>
          </p:txBody>
        </p:sp>
        <p:grpSp>
          <p:nvGrpSpPr>
            <p:cNvPr id="92" name="グループ化 91"/>
            <p:cNvGrpSpPr/>
            <p:nvPr/>
          </p:nvGrpSpPr>
          <p:grpSpPr>
            <a:xfrm>
              <a:off x="15788059" y="35229798"/>
              <a:ext cx="12982621" cy="800151"/>
              <a:chOff x="31752656" y="18767712"/>
              <a:chExt cx="12982621" cy="800151"/>
            </a:xfrm>
          </p:grpSpPr>
          <p:sp>
            <p:nvSpPr>
              <p:cNvPr id="128" name="Rectangle 609"/>
              <p:cNvSpPr>
                <a:spLocks noChangeArrowheads="1"/>
              </p:cNvSpPr>
              <p:nvPr/>
            </p:nvSpPr>
            <p:spPr bwMode="auto">
              <a:xfrm>
                <a:off x="31822546" y="19161579"/>
                <a:ext cx="12336666" cy="406284"/>
              </a:xfrm>
              <a:prstGeom prst="rect">
                <a:avLst/>
              </a:prstGeom>
              <a:solidFill>
                <a:schemeClr val="tx2">
                  <a:lumMod val="20000"/>
                  <a:lumOff val="80000"/>
                </a:schemeClr>
              </a:solidFill>
              <a:ln w="9525">
                <a:noFill/>
                <a:miter lim="800000"/>
                <a:headEnd/>
                <a:tailEnd/>
              </a:ln>
            </p:spPr>
            <p:txBody>
              <a:bodyPr wrap="none" lIns="90000" tIns="46800" rIns="90000" bIns="46800" anchor="ctr"/>
              <a:lstStyle/>
              <a:p>
                <a:endParaRPr lang="ja-JP" altLang="en-US" dirty="0">
                  <a:latin typeface="メイリオ" pitchFamily="50" charset="-128"/>
                  <a:ea typeface="メイリオ" pitchFamily="50" charset="-128"/>
                </a:endParaRPr>
              </a:p>
            </p:txBody>
          </p:sp>
          <p:sp>
            <p:nvSpPr>
              <p:cNvPr id="129" name="テキスト ボックス 128"/>
              <p:cNvSpPr txBox="1"/>
              <p:nvPr/>
            </p:nvSpPr>
            <p:spPr>
              <a:xfrm>
                <a:off x="31752656" y="18767712"/>
                <a:ext cx="12982621" cy="769441"/>
              </a:xfrm>
              <a:prstGeom prst="rect">
                <a:avLst/>
              </a:prstGeom>
              <a:noFill/>
            </p:spPr>
            <p:txBody>
              <a:bodyPr wrap="square">
                <a:spAutoFit/>
              </a:bodyPr>
              <a:lstStyle/>
              <a:p>
                <a:pPr>
                  <a:defRPr/>
                </a:pPr>
                <a:r>
                  <a:rPr lang="en-US" altLang="ja-JP" sz="4400" b="1" dirty="0">
                    <a:solidFill>
                      <a:srgbClr val="C00000"/>
                    </a:solidFill>
                    <a:effectLst>
                      <a:outerShdw blurRad="38100" dist="38100" dir="2700000" algn="tl">
                        <a:srgbClr val="C0C0C0"/>
                      </a:outerShdw>
                    </a:effectLst>
                    <a:latin typeface="メイリオ" pitchFamily="50" charset="-128"/>
                    <a:ea typeface="メイリオ" pitchFamily="50" charset="-128"/>
                    <a:cs typeface="メイリオ" pitchFamily="50" charset="-128"/>
                  </a:rPr>
                  <a:t>2016</a:t>
                </a:r>
                <a:r>
                  <a:rPr lang="ja-JP" altLang="en-US" sz="4400" b="1" dirty="0">
                    <a:solidFill>
                      <a:srgbClr val="C00000"/>
                    </a:solidFill>
                    <a:effectLst>
                      <a:outerShdw blurRad="38100" dist="38100" dir="2700000" algn="tl">
                        <a:srgbClr val="C0C0C0"/>
                      </a:outerShdw>
                    </a:effectLst>
                    <a:latin typeface="メイリオ" pitchFamily="50" charset="-128"/>
                    <a:ea typeface="メイリオ" pitchFamily="50" charset="-128"/>
                    <a:cs typeface="メイリオ" pitchFamily="50" charset="-128"/>
                  </a:rPr>
                  <a:t>年度 卒論テーマ例</a:t>
                </a:r>
              </a:p>
            </p:txBody>
          </p:sp>
        </p:grpSp>
        <p:sp>
          <p:nvSpPr>
            <p:cNvPr id="103" name="テキスト ボックス 102"/>
            <p:cNvSpPr txBox="1"/>
            <p:nvPr/>
          </p:nvSpPr>
          <p:spPr>
            <a:xfrm>
              <a:off x="15716051" y="36525942"/>
              <a:ext cx="13609512" cy="5016758"/>
            </a:xfrm>
            <a:prstGeom prst="rect">
              <a:avLst/>
            </a:prstGeom>
            <a:noFill/>
          </p:spPr>
          <p:txBody>
            <a:bodyPr wrap="square" rtlCol="0">
              <a:spAutoFit/>
            </a:bodyPr>
            <a:lstStyle/>
            <a:p>
              <a:r>
                <a:rPr lang="ja-JP" altLang="en-US" sz="3200" dirty="0">
                  <a:latin typeface="メイリオ" pitchFamily="50" charset="-128"/>
                  <a:ea typeface="メイリオ" pitchFamily="50" charset="-128"/>
                </a:rPr>
                <a:t>卒業論文のテーマは</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本人の興味のある分野に関連したものを相談しながら決定します</a:t>
              </a:r>
              <a:endParaRPr kumimoji="1" lang="en-US" altLang="ja-JP" sz="3200" b="1" dirty="0">
                <a:latin typeface="メイリオ" pitchFamily="50" charset="-128"/>
                <a:ea typeface="メイリオ" pitchFamily="50" charset="-128"/>
              </a:endParaRPr>
            </a:p>
            <a:p>
              <a:pPr>
                <a:buFont typeface="Wingdings" pitchFamily="2" charset="2"/>
                <a:buChar char="n"/>
              </a:pPr>
              <a:r>
                <a:rPr lang="en-US" altLang="ja-JP" sz="3200" b="1" dirty="0"/>
                <a:t>FPGA</a:t>
              </a:r>
              <a:r>
                <a:rPr lang="ja-JP" altLang="en-US" sz="3200" b="1" dirty="0"/>
                <a:t>の利用率向上を目的とした中間論理</a:t>
              </a:r>
              <a:endParaRPr lang="en-US" altLang="ja-JP" sz="3200" b="1" dirty="0"/>
            </a:p>
            <a:p>
              <a:pPr>
                <a:buFont typeface="Wingdings" pitchFamily="2" charset="2"/>
                <a:buChar char="n"/>
              </a:pPr>
              <a:r>
                <a:rPr lang="en-US" altLang="ja-JP" sz="3200" b="1" dirty="0"/>
                <a:t>Locality-Aware Work Stealing</a:t>
              </a:r>
              <a:r>
                <a:rPr lang="ja-JP" altLang="en-US" sz="3200" b="1" dirty="0"/>
                <a:t>の性能解析</a:t>
              </a:r>
              <a:endParaRPr lang="en-US" altLang="ja-JP" sz="3200" b="1" dirty="0"/>
            </a:p>
            <a:p>
              <a:pPr>
                <a:buFont typeface="Wingdings" pitchFamily="2" charset="2"/>
                <a:buChar char="n"/>
              </a:pPr>
              <a:r>
                <a:rPr lang="ja-JP" altLang="en-US" sz="3200" b="1" dirty="0"/>
                <a:t>アトミックなデータ永続化を備えた次世代不揮発性メモリ向けファイルシステムの高速化</a:t>
              </a:r>
              <a:endParaRPr lang="en-US" altLang="ja-JP" sz="3200" b="1" dirty="0"/>
            </a:p>
            <a:p>
              <a:pPr>
                <a:buFont typeface="Wingdings" pitchFamily="2" charset="2"/>
                <a:buChar char="n"/>
              </a:pPr>
              <a:r>
                <a:rPr lang="ja-JP" altLang="en-US" sz="3200" b="1" dirty="0">
                  <a:latin typeface="+mn-ea"/>
                </a:rPr>
                <a:t>大規模データ用の高速・省メモリ解析器の設計</a:t>
              </a:r>
              <a:endParaRPr lang="en-US" altLang="ja-JP" sz="3200" b="1" dirty="0">
                <a:latin typeface="+mn-ea"/>
              </a:endParaRPr>
            </a:p>
            <a:p>
              <a:pPr>
                <a:buFont typeface="Wingdings" pitchFamily="2" charset="2"/>
                <a:buChar char="n"/>
              </a:pPr>
              <a:endParaRPr lang="en-US" altLang="ja-JP" sz="3200" b="1" dirty="0">
                <a:latin typeface="メイリオ" pitchFamily="50" charset="-128"/>
                <a:ea typeface="メイリオ" pitchFamily="50" charset="-128"/>
              </a:endParaRPr>
            </a:p>
            <a:p>
              <a:pPr>
                <a:buFont typeface="Wingdings" pitchFamily="2" charset="2"/>
                <a:buChar char="n"/>
              </a:pPr>
              <a:endParaRPr lang="en-US" altLang="ja-JP" sz="3200" b="1" dirty="0">
                <a:latin typeface="メイリオ" pitchFamily="50" charset="-128"/>
                <a:ea typeface="メイリオ" pitchFamily="50" charset="-128"/>
              </a:endParaRPr>
            </a:p>
            <a:p>
              <a:pPr>
                <a:buFont typeface="Wingdings" pitchFamily="2" charset="2"/>
                <a:buChar char="n"/>
              </a:pPr>
              <a:endParaRPr kumimoji="1" lang="ja-JP" altLang="en-US" sz="3200" b="1" dirty="0">
                <a:latin typeface="メイリオ" pitchFamily="50" charset="-128"/>
                <a:ea typeface="メイリオ" pitchFamily="50" charset="-128"/>
              </a:endParaRPr>
            </a:p>
          </p:txBody>
        </p:sp>
      </p:grpSp>
      <p:sp>
        <p:nvSpPr>
          <p:cNvPr id="179" name="正方形/長方形 178"/>
          <p:cNvSpPr/>
          <p:nvPr/>
        </p:nvSpPr>
        <p:spPr bwMode="auto">
          <a:xfrm>
            <a:off x="972413" y="31557390"/>
            <a:ext cx="14113568" cy="10513168"/>
          </a:xfrm>
          <a:prstGeom prst="rect">
            <a:avLst/>
          </a:prstGeom>
          <a:solidFill>
            <a:srgbClr val="FFFFFF">
              <a:alpha val="70000"/>
            </a:srgbClr>
          </a:solidFill>
          <a:ln w="76200">
            <a:solidFill>
              <a:schemeClr val="bg1">
                <a:lumMod val="50000"/>
              </a:schemeClr>
            </a:solidFill>
            <a:miter lim="800000"/>
            <a:headEnd/>
            <a:tailEnd/>
          </a:ln>
          <a:effectLst/>
        </p:spPr>
        <p:txBody>
          <a:bodyPr wrap="none" lIns="90000" tIns="46800" rIns="90000" bIns="46800" anchor="ctr"/>
          <a:lstStyle/>
          <a:p>
            <a:pPr>
              <a:buFont typeface="Arial" pitchFamily="34" charset="0"/>
              <a:buChar char="•"/>
              <a:defRPr/>
            </a:pPr>
            <a:endParaRPr lang="en-US" altLang="ja-JP" sz="3600" b="1" dirty="0">
              <a:solidFill>
                <a:schemeClr val="bg2">
                  <a:lumMod val="25000"/>
                </a:schemeClr>
              </a:solidFill>
              <a:effectLst>
                <a:outerShdw blurRad="38100" dist="38100" dir="2700000" algn="tl">
                  <a:srgbClr val="000000">
                    <a:alpha val="43137"/>
                  </a:srgbClr>
                </a:outerShdw>
              </a:effectLst>
            </a:endParaRPr>
          </a:p>
        </p:txBody>
      </p:sp>
      <p:sp>
        <p:nvSpPr>
          <p:cNvPr id="180" name="テキスト ボックス 179"/>
          <p:cNvSpPr txBox="1"/>
          <p:nvPr/>
        </p:nvSpPr>
        <p:spPr>
          <a:xfrm>
            <a:off x="1386450" y="31905845"/>
            <a:ext cx="7143184" cy="9941183"/>
          </a:xfrm>
          <a:prstGeom prst="rect">
            <a:avLst/>
          </a:prstGeom>
          <a:noFill/>
        </p:spPr>
        <p:txBody>
          <a:bodyPr vert="horz" wrap="square" rtlCol="0">
            <a:spAutoFit/>
          </a:bodyPr>
          <a:lstStyle/>
          <a:p>
            <a:pPr marL="457200" indent="-457200">
              <a:buFont typeface="Wingdings" pitchFamily="2" charset="2"/>
              <a:buChar char="n"/>
            </a:pPr>
            <a:r>
              <a:rPr lang="ja-JP" altLang="en-US" sz="3200" b="1" dirty="0">
                <a:latin typeface="メイリオ" panose="020B0604030504040204" pitchFamily="50" charset="-128"/>
                <a:ea typeface="メイリオ" panose="020B0604030504040204" pitchFamily="50" charset="-128"/>
                <a:cs typeface="メイリオ" panose="020B0604030504040204" pitchFamily="50" charset="-128"/>
              </a:rPr>
              <a:t>特徴</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itchFamily="2" charset="2"/>
              <a:buChar char="Ø"/>
            </a:pP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先生</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がとても教育熱心</a:t>
            </a:r>
            <a:endPar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itchFamily="2" charset="2"/>
              <a:buChar char="Ø"/>
            </a:pP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先輩方がとても</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優秀で優しい</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itchFamily="2" charset="2"/>
              <a:buChar char="Ø"/>
            </a:pP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成長するのにぴったりの環境です</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itchFamily="2" charset="2"/>
              <a:buChar char="Ø"/>
            </a:pP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anose="05000000000000000000" pitchFamily="2" charset="2"/>
              <a:buChar char="n"/>
            </a:pPr>
            <a:r>
              <a:rPr lang="ja-JP" altLang="en-US" sz="3200" b="1" dirty="0">
                <a:latin typeface="メイリオ" panose="020B0604030504040204" pitchFamily="50" charset="-128"/>
                <a:ea typeface="メイリオ" panose="020B0604030504040204" pitchFamily="50" charset="-128"/>
                <a:cs typeface="メイリオ" panose="020B0604030504040204" pitchFamily="50" charset="-128"/>
              </a:rPr>
              <a:t>例えば、こんなことが身につきます</a:t>
            </a:r>
            <a:endParaRPr kumimoji="1" lang="en-US" altLang="ja-JP" sz="3200" b="1"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itchFamily="2" charset="2"/>
              <a:buChar char="Ø"/>
            </a:pP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高性能なプログラムの書き方</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itchFamily="2" charset="2"/>
              <a:buChar char="Ø"/>
            </a:pP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基盤ソフトウェアへの深い理解</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itchFamily="2" charset="2"/>
              <a:buChar char="Ø"/>
            </a:pP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Linux</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マシンの扱い方</a:t>
            </a:r>
            <a:endPar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itchFamily="2" charset="2"/>
              <a:buChar char="n"/>
            </a:pPr>
            <a:r>
              <a:rPr lang="ja-JP" altLang="en-US" sz="3200" b="1" dirty="0">
                <a:latin typeface="メイリオ" panose="020B0604030504040204" pitchFamily="50" charset="-128"/>
                <a:ea typeface="メイリオ" panose="020B0604030504040204" pitchFamily="50" charset="-128"/>
                <a:cs typeface="メイリオ" panose="020B0604030504040204" pitchFamily="50" charset="-128"/>
              </a:rPr>
              <a:t>ミーティング</a:t>
            </a:r>
            <a:endParaRPr lang="en-US" altLang="ja-JP" sz="3200" b="1"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itchFamily="2" charset="2"/>
              <a:buChar char="Ø"/>
            </a:pP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週</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回・基本的に午前中</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itchFamily="2" charset="2"/>
              <a:buChar char="Ø"/>
            </a:pP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進捗報告</a:t>
            </a:r>
            <a:b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全体を</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つに分けて交互に行う</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a:t>
            </a:r>
          </a:p>
          <a:p>
            <a:pPr marL="457200" indent="-457200">
              <a:buFont typeface="Wingdings" pitchFamily="2" charset="2"/>
              <a:buChar char="Ø"/>
            </a:pP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Reading Circle(</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論文を</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本読んで，スライドにまとめて発表</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a:t>
            </a:r>
          </a:p>
          <a:p>
            <a:pPr marL="457200" indent="-457200">
              <a:buFont typeface="Wingdings" pitchFamily="2" charset="2"/>
              <a:buChar char="Ø"/>
            </a:pP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anose="05000000000000000000" pitchFamily="2" charset="2"/>
              <a:buChar char="n"/>
            </a:pPr>
            <a:r>
              <a:rPr lang="ja-JP" altLang="en-US" sz="3200" b="1" dirty="0">
                <a:latin typeface="メイリオ" panose="020B0604030504040204" pitchFamily="50" charset="-128"/>
                <a:ea typeface="メイリオ" panose="020B0604030504040204" pitchFamily="50" charset="-128"/>
                <a:cs typeface="メイリオ" panose="020B0604030504040204" pitchFamily="50" charset="-128"/>
              </a:rPr>
              <a:t>コアタイム</a:t>
            </a:r>
            <a:endParaRPr lang="en-US" altLang="ja-JP" sz="3200" b="1"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anose="05000000000000000000" pitchFamily="2" charset="2"/>
              <a:buChar char="Ø"/>
            </a:pP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ありません</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Wingdings" panose="05000000000000000000" pitchFamily="2" charset="2"/>
              <a:buChar char="Ø"/>
            </a:pP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自分のペースで研究できます</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181" name="表 180"/>
          <p:cNvGraphicFramePr>
            <a:graphicFrameLocks noGrp="1"/>
          </p:cNvGraphicFramePr>
          <p:nvPr>
            <p:extLst>
              <p:ext uri="{D42A27DB-BD31-4B8C-83A1-F6EECF244321}">
                <p14:modId xmlns:p14="http://schemas.microsoft.com/office/powerpoint/2010/main" val="2250274024"/>
              </p:ext>
            </p:extLst>
          </p:nvPr>
        </p:nvGraphicFramePr>
        <p:xfrm>
          <a:off x="8571438" y="35295095"/>
          <a:ext cx="6350747" cy="6370320"/>
        </p:xfrm>
        <a:graphic>
          <a:graphicData uri="http://schemas.openxmlformats.org/drawingml/2006/table">
            <a:tbl>
              <a:tblPr firstRow="1" bandRow="1">
                <a:tableStyleId>{5940675A-B579-460E-94D1-54222C63F5DA}</a:tableStyleId>
              </a:tblPr>
              <a:tblGrid>
                <a:gridCol w="1169106">
                  <a:extLst>
                    <a:ext uri="{9D8B030D-6E8A-4147-A177-3AD203B41FA5}">
                      <a16:colId xmlns:a16="http://schemas.microsoft.com/office/drawing/2014/main" val="20000"/>
                    </a:ext>
                  </a:extLst>
                </a:gridCol>
                <a:gridCol w="5181641">
                  <a:extLst>
                    <a:ext uri="{9D8B030D-6E8A-4147-A177-3AD203B41FA5}">
                      <a16:colId xmlns:a16="http://schemas.microsoft.com/office/drawing/2014/main" val="20001"/>
                    </a:ext>
                  </a:extLst>
                </a:gridCol>
              </a:tblGrid>
              <a:tr h="370840">
                <a:tc>
                  <a:txBody>
                    <a:bodyPr/>
                    <a:lstStyle/>
                    <a:p>
                      <a:pPr algn="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4</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月</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tc rowSpan="2">
                  <a:txBody>
                    <a:bodyPr/>
                    <a:lstStyle/>
                    <a:p>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勉強会（並列処理の基礎・高性能プログラミング）</a:t>
                      </a:r>
                      <a:endPar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370840">
                <a:tc>
                  <a:txBody>
                    <a:bodyPr/>
                    <a:lstStyle/>
                    <a:p>
                      <a:pPr algn="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5</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月</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tc vMerge="1">
                  <a:txBody>
                    <a:bodyPr/>
                    <a:lstStyle/>
                    <a:p>
                      <a:endParaRPr kumimoji="1" lang="ja-JP" altLang="en-US" sz="3200" dirty="0"/>
                    </a:p>
                  </a:txBody>
                  <a:tcPr/>
                </a:tc>
                <a:extLst>
                  <a:ext uri="{0D108BD9-81ED-4DB2-BD59-A6C34878D82A}">
                    <a16:rowId xmlns:a16="http://schemas.microsoft.com/office/drawing/2014/main" val="10001"/>
                  </a:ext>
                </a:extLst>
              </a:tr>
              <a:tr h="370840">
                <a:tc>
                  <a:txBody>
                    <a:bodyPr/>
                    <a:lstStyle/>
                    <a:p>
                      <a:pPr algn="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6</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月</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tc>
                  <a:txBody>
                    <a:bodyPr/>
                    <a:lstStyle/>
                    <a:p>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テーマ決め</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370840">
                <a:tc>
                  <a:txBody>
                    <a:bodyPr/>
                    <a:lstStyle/>
                    <a:p>
                      <a:pPr algn="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7</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月</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tc rowSpan="2">
                  <a:txBody>
                    <a:bodyPr/>
                    <a:lstStyle/>
                    <a:p>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院試</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370840">
                <a:tc>
                  <a:txBody>
                    <a:bodyPr/>
                    <a:lstStyle/>
                    <a:p>
                      <a:pPr algn="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8</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月</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tc vMerge="1">
                  <a:txBody>
                    <a:bodyPr/>
                    <a:lstStyle/>
                    <a:p>
                      <a:endPar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4"/>
                  </a:ext>
                </a:extLst>
              </a:tr>
              <a:tr h="370840">
                <a:tc>
                  <a:txBody>
                    <a:bodyPr/>
                    <a:lstStyle/>
                    <a:p>
                      <a:pPr algn="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9</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月</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tc>
                  <a:txBody>
                    <a:bodyPr/>
                    <a:lstStyle/>
                    <a:p>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中間発表</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0005"/>
                  </a:ext>
                </a:extLst>
              </a:tr>
              <a:tr h="370840">
                <a:tc>
                  <a:txBody>
                    <a:bodyPr/>
                    <a:lstStyle/>
                    <a:p>
                      <a:pPr algn="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10</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月</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tc rowSpan="4">
                  <a:txBody>
                    <a:bodyPr/>
                    <a:lstStyle/>
                    <a:p>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研究</a:t>
                      </a:r>
                      <a:endPar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0006"/>
                  </a:ext>
                </a:extLst>
              </a:tr>
              <a:tr h="370840">
                <a:tc>
                  <a:txBody>
                    <a:bodyPr/>
                    <a:lstStyle/>
                    <a:p>
                      <a:pPr algn="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11</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月</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tc vMerge="1">
                  <a:txBody>
                    <a:bodyPr/>
                    <a:lstStyle/>
                    <a:p>
                      <a:endPar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7"/>
                  </a:ext>
                </a:extLst>
              </a:tr>
              <a:tr h="370840">
                <a:tc>
                  <a:txBody>
                    <a:bodyPr/>
                    <a:lstStyle/>
                    <a:p>
                      <a:pPr algn="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12</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月</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tc vMerge="1">
                  <a:txBody>
                    <a:bodyPr/>
                    <a:lstStyle/>
                    <a:p>
                      <a:endPar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8"/>
                  </a:ext>
                </a:extLst>
              </a:tr>
              <a:tr h="303124">
                <a:tc rowSpan="2">
                  <a:txBody>
                    <a:bodyPr/>
                    <a:lstStyle/>
                    <a:p>
                      <a:pPr algn="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月</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tc vMerge="1">
                  <a:txBody>
                    <a:bodyPr/>
                    <a:lstStyle/>
                    <a:p>
                      <a:endPar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9"/>
                  </a:ext>
                </a:extLst>
              </a:tr>
              <a:tr h="275996">
                <a:tc vMerge="1">
                  <a:txBody>
                    <a:bodyPr/>
                    <a:lstStyle/>
                    <a:p>
                      <a:endParaRPr kumimoji="1" lang="ja-JP" altLang="en-US"/>
                    </a:p>
                  </a:txBody>
                  <a:tcPr/>
                </a:tc>
                <a:tc rowSpan="2">
                  <a:txBody>
                    <a:bodyPr/>
                    <a:lstStyle/>
                    <a:p>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卒論準備・発表</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0010"/>
                  </a:ext>
                </a:extLst>
              </a:tr>
              <a:tr h="444084">
                <a:tc>
                  <a:txBody>
                    <a:bodyPr/>
                    <a:lstStyle/>
                    <a:p>
                      <a:pPr algn="r"/>
                      <a:r>
                        <a:rPr kumimoji="1" lang="en-US" altLang="ja-JP" sz="3200"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rPr>
                        <a:t>月</a:t>
                      </a:r>
                    </a:p>
                  </a:txBody>
                  <a:tcPr anchor="ctr">
                    <a:lnL w="76200" cap="flat" cmpd="sng" algn="ctr">
                      <a:solidFill>
                        <a:schemeClr val="tx1">
                          <a:lumMod val="65000"/>
                          <a:lumOff val="35000"/>
                        </a:schemeClr>
                      </a:solidFill>
                      <a:prstDash val="solid"/>
                      <a:round/>
                      <a:headEnd type="none" w="med" len="med"/>
                      <a:tailEnd type="none" w="med" len="med"/>
                    </a:lnL>
                    <a:lnR w="76200" cap="flat" cmpd="sng" algn="ctr">
                      <a:solidFill>
                        <a:schemeClr val="tx1">
                          <a:lumMod val="65000"/>
                          <a:lumOff val="35000"/>
                        </a:schemeClr>
                      </a:solidFill>
                      <a:prstDash val="solid"/>
                      <a:round/>
                      <a:headEnd type="none" w="med" len="med"/>
                      <a:tailEnd type="none" w="med" len="med"/>
                    </a:lnR>
                    <a:lnT w="76200" cap="flat" cmpd="sng" algn="ctr">
                      <a:solidFill>
                        <a:schemeClr val="tx1">
                          <a:lumMod val="65000"/>
                          <a:lumOff val="35000"/>
                        </a:schemeClr>
                      </a:solidFill>
                      <a:prstDash val="solid"/>
                      <a:round/>
                      <a:headEnd type="none" w="med" len="med"/>
                      <a:tailEnd type="none" w="med" len="med"/>
                    </a:lnT>
                    <a:lnB w="76200" cap="flat" cmpd="sng" algn="ctr">
                      <a:solidFill>
                        <a:schemeClr val="tx1">
                          <a:lumMod val="65000"/>
                          <a:lumOff val="35000"/>
                        </a:schemeClr>
                      </a:solidFill>
                      <a:prstDash val="solid"/>
                      <a:round/>
                      <a:headEnd type="none" w="med" len="med"/>
                      <a:tailEnd type="none" w="med" len="med"/>
                    </a:lnB>
                    <a:solidFill>
                      <a:schemeClr val="bg2"/>
                    </a:solidFill>
                  </a:tcPr>
                </a:tc>
                <a:tc vMerge="1">
                  <a:txBody>
                    <a:bodyPr/>
                    <a:lstStyle/>
                    <a:p>
                      <a:endParaRPr kumimoji="1" lang="ja-JP" altLang="en-US"/>
                    </a:p>
                  </a:txBody>
                  <a:tcPr/>
                </a:tc>
                <a:extLst>
                  <a:ext uri="{0D108BD9-81ED-4DB2-BD59-A6C34878D82A}">
                    <a16:rowId xmlns:a16="http://schemas.microsoft.com/office/drawing/2014/main" val="10011"/>
                  </a:ext>
                </a:extLst>
              </a:tr>
            </a:tbl>
          </a:graphicData>
        </a:graphic>
      </p:graphicFrame>
      <p:sp>
        <p:nvSpPr>
          <p:cNvPr id="182" name="テキスト ボックス 181"/>
          <p:cNvSpPr txBox="1"/>
          <p:nvPr/>
        </p:nvSpPr>
        <p:spPr>
          <a:xfrm>
            <a:off x="8534045" y="34749744"/>
            <a:ext cx="6408713" cy="584775"/>
          </a:xfrm>
          <a:prstGeom prst="rect">
            <a:avLst/>
          </a:prstGeom>
          <a:noFill/>
        </p:spPr>
        <p:txBody>
          <a:bodyPr wrap="square" rtlCol="0">
            <a:spAutoFit/>
          </a:bodyPr>
          <a:lstStyle/>
          <a:p>
            <a:pPr algn="ctr"/>
            <a:r>
              <a:rPr kumimoji="1" lang="ja-JP" altLang="en-US" sz="3200" b="1" dirty="0">
                <a:latin typeface="メイリオ" panose="020B0604030504040204" pitchFamily="50" charset="-128"/>
                <a:ea typeface="メイリオ" panose="020B0604030504040204" pitchFamily="50" charset="-128"/>
                <a:cs typeface="メイリオ" panose="020B0604030504040204" pitchFamily="50" charset="-128"/>
              </a:rPr>
              <a:t>年間スケジュール表</a:t>
            </a:r>
          </a:p>
        </p:txBody>
      </p:sp>
      <p:sp>
        <p:nvSpPr>
          <p:cNvPr id="183" name="角丸四角形吹き出し 182"/>
          <p:cNvSpPr/>
          <p:nvPr/>
        </p:nvSpPr>
        <p:spPr>
          <a:xfrm>
            <a:off x="8461245" y="31905845"/>
            <a:ext cx="6624736" cy="2582031"/>
          </a:xfrm>
          <a:prstGeom prst="wedgeRoundRectCallout">
            <a:avLst>
              <a:gd name="adj1" fmla="val 57722"/>
              <a:gd name="adj2" fmla="val 30891"/>
              <a:gd name="adj3" fmla="val 1666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dirty="0">
                <a:solidFill>
                  <a:schemeClr val="tx1"/>
                </a:solidFill>
                <a:latin typeface="ふい字" pitchFamily="1" charset="-128"/>
                <a:ea typeface="ふい字" pitchFamily="1" charset="-128"/>
                <a:cs typeface="メイリオ" pitchFamily="50" charset="-128"/>
              </a:rPr>
              <a:t>意欲のある学生皆様の参加を</a:t>
            </a:r>
            <a:br>
              <a:rPr lang="en-US" altLang="ja-JP" sz="3200" b="1" dirty="0">
                <a:solidFill>
                  <a:schemeClr val="tx1"/>
                </a:solidFill>
                <a:latin typeface="ふい字" pitchFamily="1" charset="-128"/>
                <a:ea typeface="ふい字" pitchFamily="1" charset="-128"/>
                <a:cs typeface="メイリオ" pitchFamily="50" charset="-128"/>
              </a:rPr>
            </a:br>
            <a:r>
              <a:rPr lang="ja-JP" altLang="en-US" sz="3200" b="1" dirty="0">
                <a:solidFill>
                  <a:schemeClr val="tx1"/>
                </a:solidFill>
                <a:latin typeface="ふい字" pitchFamily="1" charset="-128"/>
                <a:ea typeface="ふい字" pitchFamily="1" charset="-128"/>
                <a:cs typeface="メイリオ" pitchFamily="50" charset="-128"/>
              </a:rPr>
              <a:t>歓迎します</a:t>
            </a:r>
            <a:r>
              <a:rPr lang="en-US" altLang="ja-JP" sz="3200" b="1" dirty="0">
                <a:solidFill>
                  <a:schemeClr val="tx1"/>
                </a:solidFill>
                <a:latin typeface="ふい字" pitchFamily="1" charset="-128"/>
                <a:ea typeface="ふい字" pitchFamily="1" charset="-128"/>
                <a:cs typeface="メイリオ" pitchFamily="50" charset="-128"/>
              </a:rPr>
              <a:t>^^</a:t>
            </a:r>
            <a:r>
              <a:rPr lang="ja-JP" altLang="en-US" sz="3200" b="1" dirty="0">
                <a:solidFill>
                  <a:schemeClr val="tx1"/>
                </a:solidFill>
                <a:latin typeface="ふい字" pitchFamily="1" charset="-128"/>
                <a:ea typeface="ふい字" pitchFamily="1" charset="-128"/>
                <a:cs typeface="メイリオ" pitchFamily="50" charset="-128"/>
              </a:rPr>
              <a:t>わたしたちと一緒に</a:t>
            </a:r>
            <a:br>
              <a:rPr lang="en-US" altLang="ja-JP" sz="3200" b="1" dirty="0">
                <a:solidFill>
                  <a:schemeClr val="tx1"/>
                </a:solidFill>
                <a:latin typeface="ふい字" pitchFamily="1" charset="-128"/>
                <a:ea typeface="ふい字" pitchFamily="1" charset="-128"/>
                <a:cs typeface="メイリオ" pitchFamily="50" charset="-128"/>
              </a:rPr>
            </a:br>
            <a:r>
              <a:rPr lang="ja-JP" altLang="en-US" sz="3200" b="1" dirty="0">
                <a:solidFill>
                  <a:schemeClr val="tx1"/>
                </a:solidFill>
                <a:latin typeface="ふい字" pitchFamily="1" charset="-128"/>
                <a:ea typeface="ふい字" pitchFamily="1" charset="-128"/>
                <a:cs typeface="メイリオ" pitchFamily="50" charset="-128"/>
              </a:rPr>
              <a:t>充実した一年を過ごしましょう！</a:t>
            </a:r>
            <a:endParaRPr lang="en-US" altLang="ja-JP" sz="3200" b="1" dirty="0">
              <a:solidFill>
                <a:schemeClr val="tx1"/>
              </a:solidFill>
              <a:latin typeface="ふい字" pitchFamily="1" charset="-128"/>
              <a:ea typeface="ふい字" pitchFamily="1" charset="-128"/>
              <a:cs typeface="メイリオ" pitchFamily="50" charset="-128"/>
            </a:endParaRPr>
          </a:p>
        </p:txBody>
      </p:sp>
      <p:pic>
        <p:nvPicPr>
          <p:cNvPr id="185" name="図 184"/>
          <p:cNvPicPr>
            <a:picLocks noChangeAspect="1"/>
          </p:cNvPicPr>
          <p:nvPr/>
        </p:nvPicPr>
        <p:blipFill>
          <a:blip r:embed="rId5"/>
          <a:stretch>
            <a:fillRect/>
          </a:stretch>
        </p:blipFill>
        <p:spPr>
          <a:xfrm>
            <a:off x="8839334" y="23496336"/>
            <a:ext cx="4779149" cy="3884590"/>
          </a:xfrm>
          <a:prstGeom prst="rect">
            <a:avLst/>
          </a:prstGeom>
        </p:spPr>
      </p:pic>
      <p:sp>
        <p:nvSpPr>
          <p:cNvPr id="239" name="正方形/長方形 238"/>
          <p:cNvSpPr/>
          <p:nvPr/>
        </p:nvSpPr>
        <p:spPr bwMode="auto">
          <a:xfrm>
            <a:off x="15275649" y="12812662"/>
            <a:ext cx="14113568" cy="6312201"/>
          </a:xfrm>
          <a:prstGeom prst="rect">
            <a:avLst/>
          </a:prstGeom>
          <a:solidFill>
            <a:srgbClr val="FFFFFF">
              <a:alpha val="70000"/>
            </a:srgbClr>
          </a:solidFill>
          <a:ln w="76200">
            <a:solidFill>
              <a:schemeClr val="bg1">
                <a:lumMod val="50000"/>
              </a:schemeClr>
            </a:solidFill>
            <a:miter lim="800000"/>
            <a:headEnd/>
            <a:tailEnd/>
          </a:ln>
          <a:effectLst/>
        </p:spPr>
        <p:txBody>
          <a:bodyPr wrap="none" lIns="90000" tIns="46800" rIns="90000" bIns="46800" anchor="ctr"/>
          <a:lstStyle/>
          <a:p>
            <a:pPr>
              <a:buFont typeface="Arial" pitchFamily="34" charset="0"/>
              <a:buChar char="•"/>
              <a:defRPr/>
            </a:pPr>
            <a:endParaRPr lang="en-US" altLang="ja-JP" sz="3600" b="1" dirty="0">
              <a:solidFill>
                <a:schemeClr val="bg2">
                  <a:lumMod val="25000"/>
                </a:schemeClr>
              </a:solidFill>
              <a:effectLst>
                <a:outerShdw blurRad="38100" dist="38100" dir="2700000" algn="tl">
                  <a:srgbClr val="000000">
                    <a:alpha val="43137"/>
                  </a:srgbClr>
                </a:outerShdw>
              </a:effectLst>
            </a:endParaRPr>
          </a:p>
        </p:txBody>
      </p:sp>
      <p:grpSp>
        <p:nvGrpSpPr>
          <p:cNvPr id="240" name="グループ化 158"/>
          <p:cNvGrpSpPr/>
          <p:nvPr/>
        </p:nvGrpSpPr>
        <p:grpSpPr>
          <a:xfrm>
            <a:off x="15637244" y="13129340"/>
            <a:ext cx="12873861" cy="769441"/>
            <a:chOff x="15953093" y="13058860"/>
            <a:chExt cx="12873861" cy="769441"/>
          </a:xfrm>
        </p:grpSpPr>
        <p:sp>
          <p:nvSpPr>
            <p:cNvPr id="241" name="Rectangle 609"/>
            <p:cNvSpPr>
              <a:spLocks noChangeArrowheads="1"/>
            </p:cNvSpPr>
            <p:nvPr/>
          </p:nvSpPr>
          <p:spPr bwMode="auto">
            <a:xfrm>
              <a:off x="16024223" y="13339366"/>
              <a:ext cx="8509890" cy="483481"/>
            </a:xfrm>
            <a:prstGeom prst="rect">
              <a:avLst/>
            </a:prstGeom>
            <a:solidFill>
              <a:srgbClr val="FFDEFF"/>
            </a:solidFill>
            <a:ln w="9525">
              <a:noFill/>
              <a:miter lim="800000"/>
              <a:headEnd/>
              <a:tailEnd/>
            </a:ln>
          </p:spPr>
          <p:txBody>
            <a:bodyPr wrap="none" lIns="90000" tIns="46800" rIns="90000" bIns="46800" anchor="ctr"/>
            <a:lstStyle/>
            <a:p>
              <a:endParaRPr lang="ja-JP" altLang="en-US" dirty="0">
                <a:latin typeface="メイリオ" pitchFamily="50" charset="-128"/>
                <a:ea typeface="メイリオ" pitchFamily="50" charset="-128"/>
              </a:endParaRPr>
            </a:p>
          </p:txBody>
        </p:sp>
        <p:sp>
          <p:nvSpPr>
            <p:cNvPr id="242" name="テキスト ボックス 241"/>
            <p:cNvSpPr txBox="1"/>
            <p:nvPr/>
          </p:nvSpPr>
          <p:spPr>
            <a:xfrm>
              <a:off x="15953093" y="13058860"/>
              <a:ext cx="12873861" cy="769441"/>
            </a:xfrm>
            <a:prstGeom prst="rect">
              <a:avLst/>
            </a:prstGeom>
            <a:noFill/>
          </p:spPr>
          <p:txBody>
            <a:bodyPr wrap="square">
              <a:spAutoFit/>
            </a:bodyPr>
            <a:lstStyle/>
            <a:p>
              <a:pPr>
                <a:defRPr/>
              </a:pPr>
              <a:r>
                <a:rPr lang="ja-JP" altLang="en-US" sz="44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並列アルゴリズム</a:t>
              </a:r>
              <a:endParaRPr lang="en-US" altLang="ja-JP" sz="44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endParaRPr>
            </a:p>
          </p:txBody>
        </p:sp>
      </p:grpSp>
      <p:sp>
        <p:nvSpPr>
          <p:cNvPr id="243" name="テキスト ボックス 38"/>
          <p:cNvSpPr txBox="1">
            <a:spLocks noChangeArrowheads="1"/>
          </p:cNvSpPr>
          <p:nvPr/>
        </p:nvSpPr>
        <p:spPr bwMode="auto">
          <a:xfrm>
            <a:off x="15639021" y="15857012"/>
            <a:ext cx="13619803" cy="3170099"/>
          </a:xfrm>
          <a:prstGeom prst="rect">
            <a:avLst/>
          </a:prstGeom>
          <a:noFill/>
          <a:ln w="9525">
            <a:noFill/>
            <a:miter lim="800000"/>
            <a:headEnd/>
            <a:tailEnd/>
          </a:ln>
        </p:spPr>
        <p:txBody>
          <a:bodyPr wrap="square">
            <a:spAutoFit/>
          </a:bodyPr>
          <a:lstStyle/>
          <a:p>
            <a:pPr marL="457200" indent="-457200">
              <a:buFont typeface="Wingdings" panose="05000000000000000000" pitchFamily="2" charset="2"/>
              <a:buChar char="n"/>
            </a:pPr>
            <a:r>
              <a:rPr lang="en-US" altLang="ja-JP" sz="3600" b="1" dirty="0">
                <a:latin typeface="メイリオ" pitchFamily="50" charset="-128"/>
                <a:ea typeface="メイリオ" pitchFamily="50" charset="-128"/>
                <a:cs typeface="メイリオ" pitchFamily="50" charset="-128"/>
              </a:rPr>
              <a:t>SIMD</a:t>
            </a:r>
            <a:r>
              <a:rPr lang="ja-JP" altLang="en-US" sz="3600" b="1" dirty="0">
                <a:latin typeface="メイリオ" pitchFamily="50" charset="-128"/>
                <a:ea typeface="メイリオ" pitchFamily="50" charset="-128"/>
                <a:cs typeface="メイリオ" pitchFamily="50" charset="-128"/>
              </a:rPr>
              <a:t>命令を活用したアルゴリズム</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en-US" altLang="ja-JP" sz="3200" dirty="0">
                <a:latin typeface="メイリオ" pitchFamily="50" charset="-128"/>
                <a:ea typeface="メイリオ" pitchFamily="50" charset="-128"/>
                <a:cs typeface="メイリオ" pitchFamily="50" charset="-128"/>
              </a:rPr>
              <a:t>Burrows-Wheeler Transform</a:t>
            </a:r>
            <a:r>
              <a:rPr lang="ja-JP" altLang="en-US" sz="3200" dirty="0">
                <a:latin typeface="メイリオ" pitchFamily="50" charset="-128"/>
                <a:ea typeface="メイリオ" pitchFamily="50" charset="-128"/>
                <a:cs typeface="メイリオ" pitchFamily="50" charset="-128"/>
              </a:rPr>
              <a:t>アルゴリズムを改良，</a:t>
            </a:r>
            <a:br>
              <a:rPr lang="en-US" altLang="ja-JP" sz="3200" dirty="0">
                <a:latin typeface="メイリオ" pitchFamily="50" charset="-128"/>
                <a:ea typeface="メイリオ" pitchFamily="50" charset="-128"/>
                <a:cs typeface="メイリオ" pitchFamily="50" charset="-128"/>
              </a:rPr>
            </a:br>
            <a:r>
              <a:rPr lang="en-US" altLang="ja-JP" sz="3200" dirty="0">
                <a:latin typeface="メイリオ" pitchFamily="50" charset="-128"/>
                <a:ea typeface="メイリオ" pitchFamily="50" charset="-128"/>
                <a:cs typeface="メイリオ" pitchFamily="50" charset="-128"/>
              </a:rPr>
              <a:t>SIMD</a:t>
            </a:r>
            <a:r>
              <a:rPr lang="ja-JP" altLang="en-US" sz="3200" dirty="0">
                <a:latin typeface="メイリオ" pitchFamily="50" charset="-128"/>
                <a:ea typeface="メイリオ" pitchFamily="50" charset="-128"/>
                <a:cs typeface="メイリオ" pitchFamily="50" charset="-128"/>
              </a:rPr>
              <a:t>で扱いやすいようデータ構造を変えて高速化</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n"/>
            </a:pPr>
            <a:r>
              <a:rPr lang="en-US" altLang="ja-JP" sz="3600" b="1" dirty="0">
                <a:latin typeface="メイリオ" pitchFamily="50" charset="-128"/>
                <a:ea typeface="メイリオ" pitchFamily="50" charset="-128"/>
                <a:cs typeface="メイリオ" pitchFamily="50" charset="-128"/>
              </a:rPr>
              <a:t>SIMD</a:t>
            </a:r>
            <a:r>
              <a:rPr lang="ja-JP" altLang="en-US" sz="3600" b="1" dirty="0">
                <a:latin typeface="メイリオ" pitchFamily="50" charset="-128"/>
                <a:ea typeface="メイリオ" pitchFamily="50" charset="-128"/>
                <a:cs typeface="メイリオ" pitchFamily="50" charset="-128"/>
              </a:rPr>
              <a:t>命令を活用するための言語処理系</a:t>
            </a:r>
            <a:endParaRPr lang="en-US" altLang="ja-JP" sz="3200" b="1"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静的タスクカットオフを利用した再帰関数の</a:t>
            </a:r>
            <a:r>
              <a:rPr lang="en-US" altLang="ja-JP" sz="3200" dirty="0">
                <a:latin typeface="メイリオ" pitchFamily="50" charset="-128"/>
                <a:ea typeface="メイリオ" pitchFamily="50" charset="-128"/>
                <a:cs typeface="メイリオ" pitchFamily="50" charset="-128"/>
              </a:rPr>
              <a:t>SIMD</a:t>
            </a:r>
            <a:r>
              <a:rPr lang="ja-JP" altLang="en-US" sz="3200" dirty="0">
                <a:latin typeface="メイリオ" pitchFamily="50" charset="-128"/>
                <a:ea typeface="メイリオ" pitchFamily="50" charset="-128"/>
                <a:cs typeface="メイリオ" pitchFamily="50" charset="-128"/>
              </a:rPr>
              <a:t>化</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en-US" altLang="ja-JP" sz="3200" dirty="0">
                <a:latin typeface="メイリオ" pitchFamily="50" charset="-128"/>
                <a:ea typeface="メイリオ" pitchFamily="50" charset="-128"/>
                <a:cs typeface="メイリオ" pitchFamily="50" charset="-128"/>
              </a:rPr>
              <a:t>Java</a:t>
            </a:r>
            <a:r>
              <a:rPr lang="ja-JP" altLang="en-US" sz="3200" dirty="0">
                <a:latin typeface="メイリオ" pitchFamily="50" charset="-128"/>
                <a:ea typeface="メイリオ" pitchFamily="50" charset="-128"/>
                <a:cs typeface="メイリオ" pitchFamily="50" charset="-128"/>
              </a:rPr>
              <a:t>仮想マシンの</a:t>
            </a:r>
            <a:r>
              <a:rPr lang="en-US" altLang="ja-JP" sz="3200" dirty="0">
                <a:latin typeface="メイリオ" pitchFamily="50" charset="-128"/>
                <a:ea typeface="メイリオ" pitchFamily="50" charset="-128"/>
                <a:cs typeface="メイリオ" pitchFamily="50" charset="-128"/>
              </a:rPr>
              <a:t>SIMD</a:t>
            </a:r>
            <a:r>
              <a:rPr lang="ja-JP" altLang="en-US" sz="3200" dirty="0">
                <a:latin typeface="メイリオ" pitchFamily="50" charset="-128"/>
                <a:ea typeface="メイリオ" pitchFamily="50" charset="-128"/>
                <a:cs typeface="メイリオ" pitchFamily="50" charset="-128"/>
              </a:rPr>
              <a:t>命令向け拡張</a:t>
            </a:r>
            <a:endParaRPr lang="en-US" altLang="ja-JP" sz="3200" dirty="0">
              <a:latin typeface="メイリオ" pitchFamily="50" charset="-128"/>
              <a:ea typeface="メイリオ" pitchFamily="50" charset="-128"/>
              <a:cs typeface="メイリオ" pitchFamily="50" charset="-128"/>
            </a:endParaRPr>
          </a:p>
        </p:txBody>
      </p:sp>
      <p:grpSp>
        <p:nvGrpSpPr>
          <p:cNvPr id="22" name="図形グループ 21"/>
          <p:cNvGrpSpPr/>
          <p:nvPr/>
        </p:nvGrpSpPr>
        <p:grpSpPr>
          <a:xfrm>
            <a:off x="24808070" y="13055660"/>
            <a:ext cx="4295851" cy="3363783"/>
            <a:chOff x="24938344" y="13282633"/>
            <a:chExt cx="4320483" cy="3600401"/>
          </a:xfrm>
        </p:grpSpPr>
        <p:sp>
          <p:nvSpPr>
            <p:cNvPr id="244" name="下矢印 243"/>
            <p:cNvSpPr/>
            <p:nvPr/>
          </p:nvSpPr>
          <p:spPr>
            <a:xfrm>
              <a:off x="25154368" y="13858698"/>
              <a:ext cx="648072" cy="244827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角丸四角形 244"/>
            <p:cNvSpPr/>
            <p:nvPr/>
          </p:nvSpPr>
          <p:spPr>
            <a:xfrm>
              <a:off x="24938344" y="16306970"/>
              <a:ext cx="1080120" cy="576064"/>
            </a:xfrm>
            <a:prstGeom prst="round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ja-JP" sz="2400" dirty="0"/>
                <a:t>A1⊕B1</a:t>
              </a:r>
              <a:endParaRPr kumimoji="1" lang="ja-JP" altLang="en-US" sz="2400" dirty="0"/>
            </a:p>
          </p:txBody>
        </p:sp>
        <p:sp>
          <p:nvSpPr>
            <p:cNvPr id="246" name="角丸四角形 245"/>
            <p:cNvSpPr/>
            <p:nvPr/>
          </p:nvSpPr>
          <p:spPr>
            <a:xfrm>
              <a:off x="26018464" y="16306970"/>
              <a:ext cx="1080120" cy="576064"/>
            </a:xfrm>
            <a:prstGeom prst="roundRect">
              <a:avLst/>
            </a:prstGeom>
          </p:spPr>
          <p:style>
            <a:lnRef idx="1">
              <a:schemeClr val="accent2"/>
            </a:lnRef>
            <a:fillRef idx="3">
              <a:schemeClr val="accent2"/>
            </a:fillRef>
            <a:effectRef idx="2">
              <a:schemeClr val="accent2"/>
            </a:effectRef>
            <a:fontRef idx="minor">
              <a:schemeClr val="lt1"/>
            </a:fontRef>
          </p:style>
          <p:txBody>
            <a:bodyPr lIns="0" rIns="0" rtlCol="0" anchor="ctr"/>
            <a:lstStyle/>
            <a:p>
              <a:pPr algn="ctr"/>
              <a:r>
                <a:rPr lang="en-US" altLang="ja-JP" sz="2400" dirty="0"/>
                <a:t>A1⊕B1</a:t>
              </a:r>
              <a:endParaRPr kumimoji="1" lang="ja-JP" altLang="en-US" sz="2400" dirty="0"/>
            </a:p>
          </p:txBody>
        </p:sp>
        <p:sp>
          <p:nvSpPr>
            <p:cNvPr id="247" name="角丸四角形 246"/>
            <p:cNvSpPr/>
            <p:nvPr/>
          </p:nvSpPr>
          <p:spPr>
            <a:xfrm>
              <a:off x="27098584" y="16306970"/>
              <a:ext cx="1080120" cy="576064"/>
            </a:xfrm>
            <a:prstGeom prst="round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altLang="ja-JP" sz="2400" dirty="0"/>
                <a:t>A1⊕B1</a:t>
              </a:r>
              <a:endParaRPr kumimoji="1" lang="ja-JP" altLang="en-US" sz="2400" dirty="0"/>
            </a:p>
          </p:txBody>
        </p:sp>
        <p:sp>
          <p:nvSpPr>
            <p:cNvPr id="248" name="角丸四角形 247"/>
            <p:cNvSpPr/>
            <p:nvPr/>
          </p:nvSpPr>
          <p:spPr>
            <a:xfrm>
              <a:off x="28178704" y="16306970"/>
              <a:ext cx="1080120" cy="576064"/>
            </a:xfrm>
            <a:prstGeom prst="roundRect">
              <a:avLst/>
            </a:prstGeom>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altLang="ja-JP" sz="2400" dirty="0"/>
                <a:t>A1⊕B1</a:t>
              </a:r>
              <a:endParaRPr kumimoji="1" lang="ja-JP" altLang="en-US" sz="2400" dirty="0"/>
            </a:p>
          </p:txBody>
        </p:sp>
        <p:sp>
          <p:nvSpPr>
            <p:cNvPr id="249" name="角丸四角形 248"/>
            <p:cNvSpPr/>
            <p:nvPr/>
          </p:nvSpPr>
          <p:spPr>
            <a:xfrm>
              <a:off x="24938344" y="13282634"/>
              <a:ext cx="1080120"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a:t>A1</a:t>
              </a:r>
              <a:endParaRPr kumimoji="1" lang="ja-JP" altLang="en-US" sz="2400" dirty="0"/>
            </a:p>
          </p:txBody>
        </p:sp>
        <p:sp>
          <p:nvSpPr>
            <p:cNvPr id="250" name="角丸四角形 249"/>
            <p:cNvSpPr/>
            <p:nvPr/>
          </p:nvSpPr>
          <p:spPr>
            <a:xfrm>
              <a:off x="26018464" y="13282634"/>
              <a:ext cx="1080120" cy="57606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2400" dirty="0"/>
                <a:t>A2</a:t>
              </a:r>
              <a:endParaRPr kumimoji="1" lang="ja-JP" altLang="en-US" sz="2400" dirty="0"/>
            </a:p>
          </p:txBody>
        </p:sp>
        <p:sp>
          <p:nvSpPr>
            <p:cNvPr id="251" name="角丸四角形 250"/>
            <p:cNvSpPr/>
            <p:nvPr/>
          </p:nvSpPr>
          <p:spPr>
            <a:xfrm>
              <a:off x="27098584" y="13282634"/>
              <a:ext cx="1080120"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2400" dirty="0"/>
                <a:t>A3</a:t>
              </a:r>
              <a:endParaRPr kumimoji="1" lang="ja-JP" altLang="en-US" sz="2400" dirty="0"/>
            </a:p>
          </p:txBody>
        </p:sp>
        <p:sp>
          <p:nvSpPr>
            <p:cNvPr id="252" name="角丸四角形 251"/>
            <p:cNvSpPr/>
            <p:nvPr/>
          </p:nvSpPr>
          <p:spPr>
            <a:xfrm>
              <a:off x="28178707" y="13282633"/>
              <a:ext cx="1080120" cy="5760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ja-JP" sz="2400" dirty="0"/>
                <a:t>A4</a:t>
              </a:r>
              <a:endParaRPr kumimoji="1" lang="ja-JP" altLang="en-US" sz="2400" dirty="0"/>
            </a:p>
          </p:txBody>
        </p:sp>
        <p:sp>
          <p:nvSpPr>
            <p:cNvPr id="253" name="下矢印 252"/>
            <p:cNvSpPr/>
            <p:nvPr/>
          </p:nvSpPr>
          <p:spPr>
            <a:xfrm>
              <a:off x="26234488" y="13858698"/>
              <a:ext cx="648072" cy="244827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dirty="0"/>
            </a:p>
          </p:txBody>
        </p:sp>
        <p:sp>
          <p:nvSpPr>
            <p:cNvPr id="254" name="下矢印 253"/>
            <p:cNvSpPr/>
            <p:nvPr/>
          </p:nvSpPr>
          <p:spPr>
            <a:xfrm>
              <a:off x="27314608" y="13858698"/>
              <a:ext cx="648072" cy="2448272"/>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dirty="0"/>
            </a:p>
          </p:txBody>
        </p:sp>
        <p:sp>
          <p:nvSpPr>
            <p:cNvPr id="255" name="下矢印 254"/>
            <p:cNvSpPr/>
            <p:nvPr/>
          </p:nvSpPr>
          <p:spPr>
            <a:xfrm>
              <a:off x="28394728" y="13858698"/>
              <a:ext cx="648072" cy="2448272"/>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dirty="0"/>
            </a:p>
          </p:txBody>
        </p:sp>
        <p:sp>
          <p:nvSpPr>
            <p:cNvPr id="256" name="角丸四角形 255"/>
            <p:cNvSpPr/>
            <p:nvPr/>
          </p:nvSpPr>
          <p:spPr>
            <a:xfrm>
              <a:off x="24938344" y="14578778"/>
              <a:ext cx="1080120"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a:t>B1</a:t>
              </a:r>
              <a:endParaRPr kumimoji="1" lang="ja-JP" altLang="en-US" sz="2400" dirty="0"/>
            </a:p>
          </p:txBody>
        </p:sp>
        <p:sp>
          <p:nvSpPr>
            <p:cNvPr id="257" name="角丸四角形 256"/>
            <p:cNvSpPr/>
            <p:nvPr/>
          </p:nvSpPr>
          <p:spPr>
            <a:xfrm>
              <a:off x="26018464" y="14578778"/>
              <a:ext cx="1080120" cy="57606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2400" dirty="0"/>
                <a:t>B2</a:t>
              </a:r>
              <a:endParaRPr kumimoji="1" lang="ja-JP" altLang="en-US" sz="2400" dirty="0"/>
            </a:p>
          </p:txBody>
        </p:sp>
        <p:sp>
          <p:nvSpPr>
            <p:cNvPr id="258" name="角丸四角形 257"/>
            <p:cNvSpPr/>
            <p:nvPr/>
          </p:nvSpPr>
          <p:spPr>
            <a:xfrm>
              <a:off x="27098584" y="14578778"/>
              <a:ext cx="1080120"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2400" dirty="0"/>
                <a:t>B3</a:t>
              </a:r>
              <a:endParaRPr kumimoji="1" lang="ja-JP" altLang="en-US" sz="2400" dirty="0"/>
            </a:p>
          </p:txBody>
        </p:sp>
        <p:sp>
          <p:nvSpPr>
            <p:cNvPr id="262" name="角丸四角形 261"/>
            <p:cNvSpPr/>
            <p:nvPr/>
          </p:nvSpPr>
          <p:spPr>
            <a:xfrm>
              <a:off x="28178704" y="14578778"/>
              <a:ext cx="1080120" cy="5760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ja-JP" sz="2400" dirty="0"/>
                <a:t>B4</a:t>
              </a:r>
              <a:endParaRPr kumimoji="1" lang="ja-JP" altLang="en-US" sz="2400" dirty="0"/>
            </a:p>
          </p:txBody>
        </p:sp>
        <p:sp>
          <p:nvSpPr>
            <p:cNvPr id="263" name="テキスト ボックス 262"/>
            <p:cNvSpPr txBox="1"/>
            <p:nvPr/>
          </p:nvSpPr>
          <p:spPr>
            <a:xfrm>
              <a:off x="25173749" y="13879485"/>
              <a:ext cx="504056" cy="646331"/>
            </a:xfrm>
            <a:prstGeom prst="rect">
              <a:avLst/>
            </a:prstGeom>
            <a:noFill/>
          </p:spPr>
          <p:txBody>
            <a:bodyPr wrap="square" rtlCol="0">
              <a:spAutoFit/>
            </a:bodyPr>
            <a:lstStyle/>
            <a:p>
              <a:r>
                <a:rPr lang="en-US" altLang="ja-JP" sz="3600" dirty="0">
                  <a:solidFill>
                    <a:schemeClr val="bg1"/>
                  </a:solidFill>
                </a:rPr>
                <a:t>⊕</a:t>
              </a:r>
              <a:endParaRPr kumimoji="1" lang="ja-JP" altLang="en-US" sz="3600" dirty="0">
                <a:solidFill>
                  <a:schemeClr val="bg1"/>
                </a:solidFill>
              </a:endParaRPr>
            </a:p>
          </p:txBody>
        </p:sp>
        <p:sp>
          <p:nvSpPr>
            <p:cNvPr id="264" name="テキスト ボックス 263"/>
            <p:cNvSpPr txBox="1"/>
            <p:nvPr/>
          </p:nvSpPr>
          <p:spPr>
            <a:xfrm>
              <a:off x="26242110" y="13892985"/>
              <a:ext cx="504056" cy="646331"/>
            </a:xfrm>
            <a:prstGeom prst="rect">
              <a:avLst/>
            </a:prstGeom>
            <a:noFill/>
          </p:spPr>
          <p:txBody>
            <a:bodyPr wrap="square" rtlCol="0">
              <a:spAutoFit/>
            </a:bodyPr>
            <a:lstStyle/>
            <a:p>
              <a:r>
                <a:rPr lang="en-US" altLang="ja-JP" sz="3600" dirty="0">
                  <a:solidFill>
                    <a:schemeClr val="bg1"/>
                  </a:solidFill>
                </a:rPr>
                <a:t>⊕</a:t>
              </a:r>
              <a:endParaRPr kumimoji="1" lang="ja-JP" altLang="en-US" sz="3600" dirty="0">
                <a:solidFill>
                  <a:schemeClr val="bg1"/>
                </a:solidFill>
              </a:endParaRPr>
            </a:p>
          </p:txBody>
        </p:sp>
        <p:sp>
          <p:nvSpPr>
            <p:cNvPr id="266" name="テキスト ボックス 265"/>
            <p:cNvSpPr txBox="1"/>
            <p:nvPr/>
          </p:nvSpPr>
          <p:spPr>
            <a:xfrm>
              <a:off x="27335442" y="13906486"/>
              <a:ext cx="504056" cy="646331"/>
            </a:xfrm>
            <a:prstGeom prst="rect">
              <a:avLst/>
            </a:prstGeom>
            <a:noFill/>
          </p:spPr>
          <p:txBody>
            <a:bodyPr wrap="square" rtlCol="0">
              <a:spAutoFit/>
            </a:bodyPr>
            <a:lstStyle/>
            <a:p>
              <a:r>
                <a:rPr lang="en-US" altLang="ja-JP" sz="3600" dirty="0">
                  <a:solidFill>
                    <a:schemeClr val="bg1"/>
                  </a:solidFill>
                </a:rPr>
                <a:t>⊕</a:t>
              </a:r>
              <a:endParaRPr kumimoji="1" lang="ja-JP" altLang="en-US" sz="3600" dirty="0">
                <a:solidFill>
                  <a:schemeClr val="bg1"/>
                </a:solidFill>
              </a:endParaRPr>
            </a:p>
          </p:txBody>
        </p:sp>
        <p:sp>
          <p:nvSpPr>
            <p:cNvPr id="269" name="テキスト ボックス 268"/>
            <p:cNvSpPr txBox="1"/>
            <p:nvPr/>
          </p:nvSpPr>
          <p:spPr>
            <a:xfrm>
              <a:off x="28405258" y="13919986"/>
              <a:ext cx="504056" cy="646331"/>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altLang="ja-JP" sz="3600" dirty="0">
                  <a:solidFill>
                    <a:schemeClr val="bg1"/>
                  </a:solidFill>
                </a:rPr>
                <a:t>⊕</a:t>
              </a:r>
              <a:endParaRPr kumimoji="1" lang="ja-JP" altLang="en-US" sz="3600" dirty="0">
                <a:solidFill>
                  <a:schemeClr val="bg1"/>
                </a:solidFill>
              </a:endParaRPr>
            </a:p>
          </p:txBody>
        </p:sp>
      </p:grpSp>
      <p:sp>
        <p:nvSpPr>
          <p:cNvPr id="271" name="角丸四角形吹き出し 270"/>
          <p:cNvSpPr/>
          <p:nvPr/>
        </p:nvSpPr>
        <p:spPr>
          <a:xfrm>
            <a:off x="21046374" y="13507189"/>
            <a:ext cx="3528392" cy="1080120"/>
          </a:xfrm>
          <a:prstGeom prst="wedgeRoundRectCallout">
            <a:avLst>
              <a:gd name="adj1" fmla="val 50635"/>
              <a:gd name="adj2" fmla="val 9883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3200" dirty="0">
                <a:latin typeface="メイリオ" pitchFamily="50" charset="-128"/>
                <a:ea typeface="メイリオ" pitchFamily="50" charset="-128"/>
                <a:cs typeface="メイリオ" pitchFamily="50" charset="-128"/>
              </a:rPr>
              <a:t>1</a:t>
            </a:r>
            <a:r>
              <a:rPr lang="ja-JP" altLang="en-US" sz="3200" dirty="0">
                <a:latin typeface="メイリオ" pitchFamily="50" charset="-128"/>
                <a:ea typeface="メイリオ" pitchFamily="50" charset="-128"/>
                <a:cs typeface="メイリオ" pitchFamily="50" charset="-128"/>
              </a:rPr>
              <a:t>命令で同時に</a:t>
            </a:r>
            <a:endParaRPr lang="en-US" altLang="ja-JP" sz="3200" dirty="0">
              <a:latin typeface="メイリオ" pitchFamily="50" charset="-128"/>
              <a:ea typeface="メイリオ" pitchFamily="50" charset="-128"/>
              <a:cs typeface="メイリオ" pitchFamily="50" charset="-128"/>
            </a:endParaRPr>
          </a:p>
          <a:p>
            <a:pPr algn="ctr"/>
            <a:r>
              <a:rPr lang="en-US" altLang="ja-JP" sz="3200" dirty="0">
                <a:latin typeface="メイリオ" pitchFamily="50" charset="-128"/>
                <a:ea typeface="メイリオ" pitchFamily="50" charset="-128"/>
                <a:cs typeface="メイリオ" pitchFamily="50" charset="-128"/>
              </a:rPr>
              <a:t>4</a:t>
            </a:r>
            <a:r>
              <a:rPr lang="ja-JP" altLang="en-US" sz="3200" dirty="0">
                <a:latin typeface="メイリオ" pitchFamily="50" charset="-128"/>
                <a:ea typeface="メイリオ" pitchFamily="50" charset="-128"/>
                <a:cs typeface="メイリオ" pitchFamily="50" charset="-128"/>
              </a:rPr>
              <a:t>個の演算が可能</a:t>
            </a:r>
          </a:p>
        </p:txBody>
      </p:sp>
      <p:sp>
        <p:nvSpPr>
          <p:cNvPr id="8" name="正方形/長方形 7"/>
          <p:cNvSpPr/>
          <p:nvPr/>
        </p:nvSpPr>
        <p:spPr>
          <a:xfrm>
            <a:off x="15735335" y="14155261"/>
            <a:ext cx="15138400" cy="1200329"/>
          </a:xfrm>
          <a:prstGeom prst="rect">
            <a:avLst/>
          </a:prstGeom>
        </p:spPr>
        <p:txBody>
          <a:bodyPr>
            <a:spAutoFit/>
          </a:bodyPr>
          <a:lstStyle/>
          <a:p>
            <a:r>
              <a:rPr lang="en-US" altLang="ja-JP" sz="3600" b="1" dirty="0">
                <a:latin typeface="メイリオ" pitchFamily="50" charset="-128"/>
                <a:ea typeface="メイリオ" pitchFamily="50" charset="-128"/>
                <a:cs typeface="メイリオ" pitchFamily="50" charset="-128"/>
              </a:rPr>
              <a:t>※</a:t>
            </a:r>
            <a:r>
              <a:rPr lang="en-US" altLang="ja-JP" sz="4000" u="sng" dirty="0">
                <a:latin typeface="メイリオ" pitchFamily="50" charset="-128"/>
                <a:ea typeface="メイリオ" pitchFamily="50" charset="-128"/>
                <a:cs typeface="メイリオ" pitchFamily="50" charset="-128"/>
              </a:rPr>
              <a:t>SIMD</a:t>
            </a:r>
            <a:r>
              <a:rPr lang="ja-JP" altLang="en-US" sz="4000" u="sng" dirty="0">
                <a:latin typeface="メイリオ" pitchFamily="50" charset="-128"/>
                <a:ea typeface="メイリオ" pitchFamily="50" charset="-128"/>
                <a:cs typeface="メイリオ" pitchFamily="50" charset="-128"/>
              </a:rPr>
              <a:t>命令とは？</a:t>
            </a:r>
            <a:endParaRPr lang="en-US" altLang="ja-JP" sz="4000" u="sng"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en-US" altLang="ja-JP" sz="3200" dirty="0">
                <a:latin typeface="メイリオ" pitchFamily="50" charset="-128"/>
                <a:ea typeface="メイリオ" pitchFamily="50" charset="-128"/>
                <a:cs typeface="メイリオ" pitchFamily="50" charset="-128"/>
              </a:rPr>
              <a:t>1</a:t>
            </a:r>
            <a:r>
              <a:rPr lang="ja-JP" altLang="en-US" sz="3200" dirty="0">
                <a:latin typeface="メイリオ" pitchFamily="50" charset="-128"/>
                <a:ea typeface="メイリオ" pitchFamily="50" charset="-128"/>
                <a:cs typeface="メイリオ" pitchFamily="50" charset="-128"/>
              </a:rPr>
              <a:t>命令で複数のデータを同時に処理</a:t>
            </a:r>
            <a:endParaRPr lang="en-US" altLang="ja-JP" sz="3200" dirty="0">
              <a:latin typeface="メイリオ" pitchFamily="50" charset="-128"/>
              <a:ea typeface="メイリオ" pitchFamily="50" charset="-128"/>
              <a:cs typeface="メイリオ" pitchFamily="50" charset="-128"/>
            </a:endParaRPr>
          </a:p>
        </p:txBody>
      </p:sp>
      <p:sp>
        <p:nvSpPr>
          <p:cNvPr id="336" name="テキスト ボックス 38"/>
          <p:cNvSpPr txBox="1">
            <a:spLocks noChangeArrowheads="1"/>
          </p:cNvSpPr>
          <p:nvPr/>
        </p:nvSpPr>
        <p:spPr bwMode="auto">
          <a:xfrm>
            <a:off x="15639020" y="22028521"/>
            <a:ext cx="13619803" cy="1077218"/>
          </a:xfrm>
          <a:prstGeom prst="rect">
            <a:avLst/>
          </a:prstGeom>
          <a:noFill/>
          <a:ln w="9525">
            <a:noFill/>
            <a:miter lim="800000"/>
            <a:headEnd/>
            <a:tailEnd/>
          </a:ln>
        </p:spPr>
        <p:txBody>
          <a:bodyPr wrap="square">
            <a:spAutoFit/>
          </a:bodyPr>
          <a:lstStyle/>
          <a:p>
            <a:pPr marL="360000" indent="-360000">
              <a:buFont typeface="Wingdings" pitchFamily="2" charset="2"/>
              <a:buChar char="n"/>
            </a:pP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endParaRPr lang="en-US" altLang="ja-JP" sz="3200" dirty="0">
              <a:latin typeface="メイリオ" pitchFamily="50" charset="-128"/>
              <a:ea typeface="メイリオ" pitchFamily="50" charset="-128"/>
              <a:cs typeface="メイリオ" pitchFamily="50" charset="-128"/>
            </a:endParaRPr>
          </a:p>
        </p:txBody>
      </p:sp>
      <p:pic>
        <p:nvPicPr>
          <p:cNvPr id="10" name="図 9"/>
          <p:cNvPicPr>
            <a:picLocks noChangeAspect="1"/>
          </p:cNvPicPr>
          <p:nvPr/>
        </p:nvPicPr>
        <p:blipFill>
          <a:blip r:embed="rId6"/>
          <a:stretch>
            <a:fillRect/>
          </a:stretch>
        </p:blipFill>
        <p:spPr>
          <a:xfrm>
            <a:off x="1386450" y="26681739"/>
            <a:ext cx="3917520" cy="2067029"/>
          </a:xfrm>
          <a:prstGeom prst="rect">
            <a:avLst/>
          </a:prstGeom>
        </p:spPr>
      </p:pic>
      <p:pic>
        <p:nvPicPr>
          <p:cNvPr id="11" name="図 10"/>
          <p:cNvPicPr>
            <a:picLocks noChangeAspect="1"/>
          </p:cNvPicPr>
          <p:nvPr/>
        </p:nvPicPr>
        <p:blipFill>
          <a:blip r:embed="rId7"/>
          <a:stretch>
            <a:fillRect/>
          </a:stretch>
        </p:blipFill>
        <p:spPr>
          <a:xfrm>
            <a:off x="5540209" y="26681739"/>
            <a:ext cx="3966326" cy="2067339"/>
          </a:xfrm>
          <a:prstGeom prst="rect">
            <a:avLst/>
          </a:prstGeom>
        </p:spPr>
      </p:pic>
      <p:pic>
        <p:nvPicPr>
          <p:cNvPr id="15" name="図 14"/>
          <p:cNvPicPr>
            <a:picLocks noChangeAspect="1"/>
          </p:cNvPicPr>
          <p:nvPr/>
        </p:nvPicPr>
        <p:blipFill>
          <a:blip r:embed="rId8"/>
          <a:stretch>
            <a:fillRect/>
          </a:stretch>
        </p:blipFill>
        <p:spPr>
          <a:xfrm>
            <a:off x="15518042" y="32446824"/>
            <a:ext cx="5177773" cy="3883330"/>
          </a:xfrm>
          <a:prstGeom prst="rect">
            <a:avLst/>
          </a:prstGeom>
        </p:spPr>
      </p:pic>
      <p:pic>
        <p:nvPicPr>
          <p:cNvPr id="339" name="Picture 7" descr="C:\Users\Makoto\Documents\tlab\labdocs\intros\2015\b3_intro\figures\KIMG0573.JPG"/>
          <p:cNvPicPr>
            <a:picLocks noChangeAspect="1" noChangeArrowheads="1"/>
          </p:cNvPicPr>
          <p:nvPr/>
        </p:nvPicPr>
        <p:blipFill>
          <a:blip r:embed="rId9" cstate="print"/>
          <a:srcRect/>
          <a:stretch>
            <a:fillRect/>
          </a:stretch>
        </p:blipFill>
        <p:spPr bwMode="auto">
          <a:xfrm rot="5400000">
            <a:off x="27513445" y="34796058"/>
            <a:ext cx="2106981" cy="1580236"/>
          </a:xfrm>
          <a:prstGeom prst="rect">
            <a:avLst/>
          </a:prstGeom>
          <a:noFill/>
        </p:spPr>
      </p:pic>
      <p:pic>
        <p:nvPicPr>
          <p:cNvPr id="340" name="Picture 9" descr="C:\Users\Makoto\Documents\tlab\labdocs\intros\2015\b3_intro\figures\KIMG0386.JPG"/>
          <p:cNvPicPr>
            <a:picLocks noChangeAspect="1" noChangeArrowheads="1"/>
          </p:cNvPicPr>
          <p:nvPr/>
        </p:nvPicPr>
        <p:blipFill>
          <a:blip r:embed="rId10" cstate="print"/>
          <a:srcRect/>
          <a:stretch>
            <a:fillRect/>
          </a:stretch>
        </p:blipFill>
        <p:spPr bwMode="auto">
          <a:xfrm>
            <a:off x="23839670" y="33302421"/>
            <a:ext cx="4056796" cy="3042597"/>
          </a:xfrm>
          <a:prstGeom prst="rect">
            <a:avLst/>
          </a:prstGeom>
          <a:noFill/>
        </p:spPr>
      </p:pic>
      <p:pic>
        <p:nvPicPr>
          <p:cNvPr id="343" name="Picture 5" descr="C:\Users\Makoto\Documents\tlab\labdocs\intros\2015\b3_intro\figures\DSC02497.JPG"/>
          <p:cNvPicPr>
            <a:picLocks noChangeAspect="1" noChangeArrowheads="1"/>
          </p:cNvPicPr>
          <p:nvPr/>
        </p:nvPicPr>
        <p:blipFill>
          <a:blip r:embed="rId11" cstate="print"/>
          <a:srcRect/>
          <a:stretch>
            <a:fillRect/>
          </a:stretch>
        </p:blipFill>
        <p:spPr bwMode="auto">
          <a:xfrm>
            <a:off x="24640832" y="30253784"/>
            <a:ext cx="4032448" cy="2688597"/>
          </a:xfrm>
          <a:prstGeom prst="rect">
            <a:avLst/>
          </a:prstGeom>
          <a:noFill/>
        </p:spPr>
      </p:pic>
      <p:sp>
        <p:nvSpPr>
          <p:cNvPr id="19" name="テキスト ボックス 18"/>
          <p:cNvSpPr txBox="1"/>
          <p:nvPr/>
        </p:nvSpPr>
        <p:spPr>
          <a:xfrm>
            <a:off x="-13914783" y="37212104"/>
            <a:ext cx="184731" cy="1261884"/>
          </a:xfrm>
          <a:prstGeom prst="rect">
            <a:avLst/>
          </a:prstGeom>
          <a:noFill/>
        </p:spPr>
        <p:txBody>
          <a:bodyPr wrap="none" rtlCol="0">
            <a:spAutoFit/>
          </a:bodyPr>
          <a:lstStyle/>
          <a:p>
            <a:endParaRPr kumimoji="1" lang="ja-JP" altLang="en-US" dirty="0"/>
          </a:p>
        </p:txBody>
      </p:sp>
      <p:pic>
        <p:nvPicPr>
          <p:cNvPr id="20" name="図 19"/>
          <p:cNvPicPr>
            <a:picLocks noChangeAspect="1"/>
          </p:cNvPicPr>
          <p:nvPr/>
        </p:nvPicPr>
        <p:blipFill>
          <a:blip r:embed="rId12"/>
          <a:stretch>
            <a:fillRect/>
          </a:stretch>
        </p:blipFill>
        <p:spPr>
          <a:xfrm>
            <a:off x="26807985" y="31650190"/>
            <a:ext cx="2587593" cy="3448446"/>
          </a:xfrm>
          <a:prstGeom prst="rect">
            <a:avLst/>
          </a:prstGeom>
        </p:spPr>
      </p:pic>
      <p:sp>
        <p:nvSpPr>
          <p:cNvPr id="21" name="角丸四角形吹き出し 20"/>
          <p:cNvSpPr/>
          <p:nvPr/>
        </p:nvSpPr>
        <p:spPr>
          <a:xfrm>
            <a:off x="9667379" y="27676875"/>
            <a:ext cx="4342030" cy="1504251"/>
          </a:xfrm>
          <a:prstGeom prst="wedgeRoundRectCallout">
            <a:avLst>
              <a:gd name="adj1" fmla="val -13328"/>
              <a:gd name="adj2" fmla="val -7146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800" dirty="0">
                <a:latin typeface="Meiryo" charset="-128"/>
                <a:ea typeface="Meiryo" charset="-128"/>
                <a:cs typeface="Meiryo" charset="-128"/>
              </a:rPr>
              <a:t>4400</a:t>
            </a:r>
            <a:r>
              <a:rPr lang="ja-JP" altLang="en-US" sz="2800" dirty="0">
                <a:latin typeface="Meiryo" charset="-128"/>
                <a:ea typeface="Meiryo" charset="-128"/>
                <a:cs typeface="Meiryo" charset="-128"/>
              </a:rPr>
              <a:t>億個の軽量スレッドを生成</a:t>
            </a:r>
            <a:r>
              <a:rPr lang="en-US" altLang="ja-JP" sz="2800" dirty="0">
                <a:latin typeface="Meiryo" charset="-128"/>
                <a:ea typeface="Meiryo" charset="-128"/>
                <a:cs typeface="Meiryo" charset="-128"/>
              </a:rPr>
              <a:t>, 3</a:t>
            </a:r>
            <a:r>
              <a:rPr lang="ja-JP" altLang="en-US" sz="2800" dirty="0">
                <a:latin typeface="Meiryo" charset="-128"/>
                <a:ea typeface="Meiryo" charset="-128"/>
                <a:cs typeface="Meiryo" charset="-128"/>
              </a:rPr>
              <a:t>万プロセッサで良好な台数効果</a:t>
            </a:r>
            <a:endParaRPr kumimoji="1" lang="ja-JP" altLang="en-US" sz="2800" dirty="0">
              <a:latin typeface="Meiryo" charset="-128"/>
              <a:ea typeface="Meiryo" charset="-128"/>
              <a:cs typeface="Meiryo" charset="-128"/>
            </a:endParaRPr>
          </a:p>
        </p:txBody>
      </p:sp>
      <p:sp>
        <p:nvSpPr>
          <p:cNvPr id="347" name="Rectangle 609"/>
          <p:cNvSpPr>
            <a:spLocks noChangeArrowheads="1"/>
          </p:cNvSpPr>
          <p:nvPr/>
        </p:nvSpPr>
        <p:spPr bwMode="auto">
          <a:xfrm>
            <a:off x="15655895" y="25023805"/>
            <a:ext cx="7750495" cy="504358"/>
          </a:xfrm>
          <a:prstGeom prst="rect">
            <a:avLst/>
          </a:prstGeom>
          <a:solidFill>
            <a:schemeClr val="bg1">
              <a:lumMod val="85000"/>
            </a:schemeClr>
          </a:solidFill>
          <a:ln w="9525">
            <a:noFill/>
            <a:miter lim="800000"/>
            <a:headEnd/>
            <a:tailEnd/>
          </a:ln>
        </p:spPr>
        <p:txBody>
          <a:bodyPr wrap="none" lIns="90000" tIns="46800" rIns="90000" bIns="46800" anchor="ctr"/>
          <a:lstStyle/>
          <a:p>
            <a:endParaRPr lang="ja-JP" altLang="en-US" dirty="0">
              <a:latin typeface="メイリオ" pitchFamily="50" charset="-128"/>
              <a:ea typeface="メイリオ" pitchFamily="50" charset="-128"/>
            </a:endParaRPr>
          </a:p>
        </p:txBody>
      </p:sp>
      <p:sp>
        <p:nvSpPr>
          <p:cNvPr id="268" name="テキスト ボックス 267"/>
          <p:cNvSpPr txBox="1"/>
          <p:nvPr/>
        </p:nvSpPr>
        <p:spPr>
          <a:xfrm>
            <a:off x="15707697" y="24728809"/>
            <a:ext cx="8136903" cy="769441"/>
          </a:xfrm>
          <a:prstGeom prst="rect">
            <a:avLst/>
          </a:prstGeom>
          <a:noFill/>
        </p:spPr>
        <p:txBody>
          <a:bodyPr wrap="square">
            <a:spAutoFit/>
          </a:bodyPr>
          <a:lstStyle/>
          <a:p>
            <a:pPr>
              <a:defRPr/>
            </a:pPr>
            <a:r>
              <a:rPr lang="ja-JP" altLang="en-US" sz="4400" b="1" dirty="0">
                <a:solidFill>
                  <a:schemeClr val="tx1">
                    <a:lumMod val="95000"/>
                    <a:lumOff val="5000"/>
                  </a:schemeClr>
                </a:solidFill>
                <a:effectLst>
                  <a:outerShdw blurRad="38100" dist="38100" dir="2700000" algn="tl">
                    <a:srgbClr val="000000">
                      <a:alpha val="43137"/>
                    </a:srgbClr>
                  </a:outerShdw>
                </a:effectLst>
                <a:latin typeface="メイリオ" pitchFamily="50" charset="-128"/>
                <a:ea typeface="メイリオ" pitchFamily="50" charset="-128"/>
              </a:rPr>
              <a:t>実験環境</a:t>
            </a:r>
          </a:p>
        </p:txBody>
      </p:sp>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911839" y="32128041"/>
            <a:ext cx="3478994" cy="4638658"/>
          </a:xfrm>
          <a:prstGeom prst="rect">
            <a:avLst/>
          </a:prstGeom>
        </p:spPr>
      </p:pic>
      <p:pic>
        <p:nvPicPr>
          <p:cNvPr id="16" name="図 15"/>
          <p:cNvPicPr>
            <a:picLocks noChangeAspect="1"/>
          </p:cNvPicPr>
          <p:nvPr/>
        </p:nvPicPr>
        <p:blipFill>
          <a:blip r:embed="rId14"/>
          <a:stretch>
            <a:fillRect/>
          </a:stretch>
        </p:blipFill>
        <p:spPr>
          <a:xfrm>
            <a:off x="19321862" y="30253784"/>
            <a:ext cx="4857247" cy="3238164"/>
          </a:xfrm>
          <a:prstGeom prst="rect">
            <a:avLst/>
          </a:prstGeom>
        </p:spPr>
      </p:pic>
      <p:pic>
        <p:nvPicPr>
          <p:cNvPr id="4" name="Picture 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5945060" y="30389348"/>
            <a:ext cx="2993259" cy="2244944"/>
          </a:xfrm>
          <a:prstGeom prst="rect">
            <a:avLst/>
          </a:prstGeom>
        </p:spPr>
      </p:pic>
      <p:pic>
        <p:nvPicPr>
          <p:cNvPr id="5" name="Picture 4"/>
          <p:cNvPicPr>
            <a:picLocks noChangeAspect="1"/>
          </p:cNvPicPr>
          <p:nvPr/>
        </p:nvPicPr>
        <p:blipFill rotWithShape="1">
          <a:blip r:embed="rId16">
            <a:extLst>
              <a:ext uri="{28A0092B-C50C-407E-A947-70E740481C1C}">
                <a14:useLocalDpi xmlns:a14="http://schemas.microsoft.com/office/drawing/2010/main" val="0"/>
              </a:ext>
            </a:extLst>
          </a:blip>
          <a:srcRect l="24884" r="50146" b="49895"/>
          <a:stretch/>
        </p:blipFill>
        <p:spPr>
          <a:xfrm>
            <a:off x="13085380" y="21476270"/>
            <a:ext cx="1814568" cy="2734925"/>
          </a:xfrm>
          <a:prstGeom prst="rect">
            <a:avLst/>
          </a:prstGeom>
        </p:spPr>
      </p:pic>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6384</TotalTime>
  <Words>494</Words>
  <Application>Microsoft Office PowerPoint</Application>
  <PresentationFormat>ユーザー設定</PresentationFormat>
  <Paragraphs>117</Paragraphs>
  <Slides>1</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vt:i4>
      </vt:variant>
    </vt:vector>
  </HeadingPairs>
  <TitlesOfParts>
    <vt:vector size="9" baseType="lpstr">
      <vt:lpstr>ＭＳ Ｐゴシック</vt:lpstr>
      <vt:lpstr>ふい字</vt:lpstr>
      <vt:lpstr>メイリオ</vt:lpstr>
      <vt:lpstr>メイリオ</vt:lpstr>
      <vt:lpstr>Arial</vt:lpstr>
      <vt:lpstr>Calibri</vt:lpstr>
      <vt:lpstr>Wingdings</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miki</dc:creator>
  <cp:lastModifiedBy>PCUser</cp:lastModifiedBy>
  <cp:revision>656</cp:revision>
  <cp:lastPrinted>2017-01-05T02:23:44Z</cp:lastPrinted>
  <dcterms:created xsi:type="dcterms:W3CDTF">2011-05-18T03:42:39Z</dcterms:created>
  <dcterms:modified xsi:type="dcterms:W3CDTF">2017-01-05T02:42:00Z</dcterms:modified>
</cp:coreProperties>
</file>